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4"/>
    <p:sldMasterId id="2147483672" r:id="rId5"/>
  </p:sldMasterIdLst>
  <p:notesMasterIdLst>
    <p:notesMasterId r:id="rId20"/>
  </p:notesMasterIdLst>
  <p:sldIdLst>
    <p:sldId id="256" r:id="rId6"/>
    <p:sldId id="301" r:id="rId7"/>
    <p:sldId id="304" r:id="rId8"/>
    <p:sldId id="258" r:id="rId9"/>
    <p:sldId id="260" r:id="rId10"/>
    <p:sldId id="303" r:id="rId11"/>
    <p:sldId id="257" r:id="rId12"/>
    <p:sldId id="261" r:id="rId13"/>
    <p:sldId id="298" r:id="rId14"/>
    <p:sldId id="299" r:id="rId15"/>
    <p:sldId id="300" r:id="rId16"/>
    <p:sldId id="263" r:id="rId17"/>
    <p:sldId id="302" r:id="rId18"/>
    <p:sldId id="277" r:id="rId19"/>
  </p:sldIdLst>
  <p:sldSz cx="9144000" cy="5143500" type="screen16x9"/>
  <p:notesSz cx="6858000" cy="9144000"/>
  <p:embeddedFontLst>
    <p:embeddedFont>
      <p:font typeface="Barlow" panose="000005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3C411F-8CC9-8D43-2F70-62CA2D443EFE}" v="910" dt="2024-05-07T04:33:12.042"/>
    <p1510:client id="{0D88379D-7D53-1517-B64C-A3FDE59905D5}" v="1" dt="2024-05-07T04:45:30.723"/>
    <p1510:client id="{8513589C-05FC-3E96-14C2-2E5866A65B3F}" v="184" dt="2024-05-06T17:36:22.560"/>
    <p1510:client id="{DB7071AB-237A-7682-09E9-047BD0C7C5A8}" v="44" dt="2024-05-06T22:35:31.078"/>
  </p1510:revLst>
</p1510:revInfo>
</file>

<file path=ppt/tableStyles.xml><?xml version="1.0" encoding="utf-8"?>
<a:tblStyleLst xmlns:a="http://schemas.openxmlformats.org/drawingml/2006/main" def="{95EC1451-9E0F-446C-B932-A84459FFDB19}">
  <a:tblStyle styleId="{95EC1451-9E0F-446C-B932-A84459FFDB1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DFD3B59-F066-49F5-BC09-4ABA5158C7E3}"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font" Target="fonts/font1.fntdata"/><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4.fntdata"/><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font" Target="fonts/font2.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140bdeee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140bdeee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1105afc42a3_1_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1105afc42a3_1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latin typeface="Calibri"/>
                <a:cs typeface="Calibri"/>
              </a:rPr>
              <a:t>Why is time important. </a:t>
            </a:r>
          </a:p>
          <a:p>
            <a:pPr>
              <a:buNone/>
            </a:pPr>
            <a:endParaRPr lang="en-US">
              <a:latin typeface="Calibri"/>
              <a:cs typeface="Calibri"/>
            </a:endParaRPr>
          </a:p>
          <a:p>
            <a:pPr>
              <a:buNone/>
            </a:pPr>
            <a:r>
              <a:rPr lang="en-US">
                <a:latin typeface="Calibri"/>
                <a:cs typeface="Calibri"/>
              </a:rPr>
              <a:t>a patient has to wait 3 – 6  weeks with normal technology </a:t>
            </a:r>
          </a:p>
          <a:p>
            <a:pPr>
              <a:buNone/>
            </a:pPr>
            <a:endParaRPr lang="en-US">
              <a:latin typeface="Calibri"/>
              <a:cs typeface="Calibri"/>
            </a:endParaRPr>
          </a:p>
          <a:p>
            <a:pPr>
              <a:buNone/>
            </a:pPr>
            <a:r>
              <a:rPr lang="en-US" err="1">
                <a:latin typeface="Calibri"/>
                <a:cs typeface="Calibri"/>
              </a:rPr>
              <a:t>Eg.</a:t>
            </a:r>
            <a:r>
              <a:rPr lang="en-US">
                <a:latin typeface="Calibri"/>
                <a:cs typeface="Calibri"/>
              </a:rPr>
              <a:t> Glioblastoma </a:t>
            </a:r>
          </a:p>
          <a:p>
            <a:pPr>
              <a:buFont typeface="Calibri"/>
              <a:buChar char="-"/>
            </a:pPr>
            <a:r>
              <a:rPr lang="en-US">
                <a:latin typeface="Calibri"/>
                <a:cs typeface="Calibri"/>
              </a:rPr>
              <a:t>The most deadly form of brain cancer </a:t>
            </a:r>
          </a:p>
          <a:p>
            <a:pPr>
              <a:buFont typeface="Calibri"/>
              <a:buChar char="-"/>
            </a:pPr>
            <a:r>
              <a:rPr lang="en-US">
                <a:latin typeface="Calibri"/>
                <a:cs typeface="Calibri"/>
              </a:rPr>
              <a:t>Double its size in just 14 days </a:t>
            </a:r>
          </a:p>
          <a:p>
            <a:pPr>
              <a:buFont typeface="Calibri"/>
              <a:buChar char="-"/>
            </a:pPr>
            <a:r>
              <a:rPr lang="en-US">
                <a:latin typeface="Calibri"/>
                <a:cs typeface="Calibri"/>
              </a:rPr>
              <a:t>Average survival time: 8 month </a:t>
            </a:r>
          </a:p>
        </p:txBody>
      </p:sp>
    </p:spTree>
    <p:extLst>
      <p:ext uri="{BB962C8B-B14F-4D97-AF65-F5344CB8AC3E}">
        <p14:creationId xmlns:p14="http://schemas.microsoft.com/office/powerpoint/2010/main" val="2389664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Total loaded Images :252 </a:t>
            </a:r>
          </a:p>
          <a:p>
            <a:pPr marL="0" indent="0">
              <a:buNone/>
            </a:pPr>
            <a:r>
              <a:rPr lang="en-US"/>
              <a:t>Images from: </a:t>
            </a:r>
            <a:r>
              <a:rPr lang="en-US" err="1"/>
              <a:t>kaggle</a:t>
            </a:r>
            <a:r>
              <a:rPr lang="en-US"/>
              <a:t>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4459266da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4459266da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Pie chart to visualize the distribution of brain MRI images based on whether they indicate the presence of a tumor or not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What do the Layers do? </a:t>
            </a:r>
          </a:p>
          <a:p>
            <a:pPr marL="0" indent="0">
              <a:buNone/>
            </a:pPr>
            <a:r>
              <a:rPr lang="en-US"/>
              <a:t>Lets find out!  </a:t>
            </a:r>
          </a:p>
          <a:p>
            <a:pPr marL="0" indent="0">
              <a:buNone/>
            </a:pPr>
            <a:r>
              <a:rPr lang="en-US" b="1"/>
              <a:t>conv2d_4 (Conv2D):</a:t>
            </a:r>
            <a:r>
              <a:rPr lang="en-US"/>
              <a:t> For each image, the layer produces 32 different 126 x 126 feature maps </a:t>
            </a:r>
          </a:p>
          <a:p>
            <a:pPr marL="0" indent="0">
              <a:buNone/>
            </a:pPr>
            <a:r>
              <a:rPr lang="en-US" b="1"/>
              <a:t>max_pooling2d_4 (MaxPooling2D):</a:t>
            </a:r>
            <a:r>
              <a:rPr lang="en-US"/>
              <a:t>This layer reduces each feature map’s dimensions from 126x126 to 63x63.</a:t>
            </a:r>
          </a:p>
          <a:p>
            <a:pPr marL="0" indent="0">
              <a:buNone/>
            </a:pPr>
            <a:r>
              <a:rPr lang="en-US" b="1"/>
              <a:t>conv2d_5 (Conv2D):</a:t>
            </a:r>
            <a:r>
              <a:rPr lang="en-US"/>
              <a:t>This indicates that the layer outputs 64 feature maps, each of size 61x61.</a:t>
            </a:r>
          </a:p>
          <a:p>
            <a:pPr marL="0" indent="0">
              <a:buNone/>
            </a:pPr>
            <a:r>
              <a:rPr lang="en-US" b="1"/>
              <a:t>max_pooling2d_5 (MaxPooling2D):</a:t>
            </a:r>
            <a:r>
              <a:rPr lang="en-US"/>
              <a:t>It further reduces the size of each of the 64 feature maps from 61x61 to 30x30.</a:t>
            </a:r>
          </a:p>
          <a:p>
            <a:pPr marL="0" indent="0">
              <a:buNone/>
            </a:pPr>
            <a:r>
              <a:rPr lang="en-US" b="1"/>
              <a:t>flatten_2 (Flatten):</a:t>
            </a:r>
            <a:r>
              <a:rPr lang="en-US"/>
              <a:t>This flattens the 30x30x64 feature maps into a single 57600-element vector per image.</a:t>
            </a:r>
          </a:p>
          <a:p>
            <a:pPr marL="0" indent="0">
              <a:buNone/>
            </a:pPr>
            <a:r>
              <a:rPr lang="en-US" b="1"/>
              <a:t>dense_4 (Dense): </a:t>
            </a:r>
            <a:r>
              <a:rPr lang="en-US"/>
              <a:t>This fully connected layer has 64 output nodes.</a:t>
            </a:r>
          </a:p>
          <a:p>
            <a:pPr marL="0" indent="0">
              <a:buNone/>
            </a:pPr>
            <a:r>
              <a:rPr lang="en-US" b="1"/>
              <a:t>dropout_2 (Dropout):</a:t>
            </a:r>
            <a:r>
              <a:rPr lang="en-US"/>
              <a:t>The shape remains the same; it’s just that some neuron outputs are randomly set to zero during training.</a:t>
            </a:r>
          </a:p>
          <a:p>
            <a:pPr marL="0" indent="0">
              <a:buNone/>
            </a:pPr>
            <a:r>
              <a:rPr lang="en-US" b="1"/>
              <a:t>dense_5 (Dense):</a:t>
            </a:r>
            <a:r>
              <a:rPr lang="en-US"/>
              <a:t>This is the output layer for binary classification.</a:t>
            </a:r>
          </a:p>
          <a:p>
            <a:pPr marL="0" indent="0">
              <a:buNone/>
            </a:pP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9153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2165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94307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218175" y="770900"/>
            <a:ext cx="5107500" cy="21588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rgbClr val="191919"/>
              </a:buClr>
              <a:buSzPts val="5200"/>
              <a:buNone/>
              <a:defRPr sz="4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3218175" y="3469700"/>
            <a:ext cx="2537100" cy="748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6"/>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7"/>
        <p:cNvGrpSpPr/>
        <p:nvPr/>
      </p:nvGrpSpPr>
      <p:grpSpPr>
        <a:xfrm>
          <a:off x="0" y="0"/>
          <a:ext cx="0" cy="0"/>
          <a:chOff x="0" y="0"/>
          <a:chExt cx="0" cy="0"/>
        </a:xfrm>
      </p:grpSpPr>
      <p:sp>
        <p:nvSpPr>
          <p:cNvPr id="48" name="Google Shape;4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 name="Google Shape;49;p13"/>
          <p:cNvSpPr txBox="1">
            <a:spLocks noGrp="1"/>
          </p:cNvSpPr>
          <p:nvPr>
            <p:ph type="title" idx="2" hasCustomPrompt="1"/>
          </p:nvPr>
        </p:nvSpPr>
        <p:spPr>
          <a:xfrm>
            <a:off x="720000" y="1557083"/>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rgbClr val="48557B"/>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0" name="Google Shape;50;p13"/>
          <p:cNvSpPr txBox="1">
            <a:spLocks noGrp="1"/>
          </p:cNvSpPr>
          <p:nvPr>
            <p:ph type="title" idx="3" hasCustomPrompt="1"/>
          </p:nvPr>
        </p:nvSpPr>
        <p:spPr>
          <a:xfrm>
            <a:off x="720000" y="29904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title" idx="4" hasCustomPrompt="1"/>
          </p:nvPr>
        </p:nvSpPr>
        <p:spPr>
          <a:xfrm>
            <a:off x="2885875" y="1557083"/>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rgbClr val="48557B"/>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 name="Google Shape;52;p13"/>
          <p:cNvSpPr txBox="1">
            <a:spLocks noGrp="1"/>
          </p:cNvSpPr>
          <p:nvPr>
            <p:ph type="title" idx="5" hasCustomPrompt="1"/>
          </p:nvPr>
        </p:nvSpPr>
        <p:spPr>
          <a:xfrm>
            <a:off x="2885875" y="29904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 name="Google Shape;53;p13"/>
          <p:cNvSpPr txBox="1">
            <a:spLocks noGrp="1"/>
          </p:cNvSpPr>
          <p:nvPr>
            <p:ph type="title" idx="6" hasCustomPrompt="1"/>
          </p:nvPr>
        </p:nvSpPr>
        <p:spPr>
          <a:xfrm>
            <a:off x="5051750" y="1557083"/>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rgbClr val="48557B"/>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title" idx="7" hasCustomPrompt="1"/>
          </p:nvPr>
        </p:nvSpPr>
        <p:spPr>
          <a:xfrm>
            <a:off x="5051750" y="29904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a:spLocks noGrp="1"/>
          </p:cNvSpPr>
          <p:nvPr>
            <p:ph type="subTitle" idx="1"/>
          </p:nvPr>
        </p:nvSpPr>
        <p:spPr>
          <a:xfrm>
            <a:off x="720000" y="2004675"/>
            <a:ext cx="2166000" cy="61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rgbClr val="192031"/>
                </a:solidFill>
                <a:latin typeface="Familjen Grotesk"/>
                <a:ea typeface="Familjen Grotesk"/>
                <a:cs typeface="Familjen Grotesk"/>
                <a:sym typeface="Familjen Grotesk"/>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56" name="Google Shape;56;p13"/>
          <p:cNvSpPr txBox="1">
            <a:spLocks noGrp="1"/>
          </p:cNvSpPr>
          <p:nvPr>
            <p:ph type="subTitle" idx="8"/>
          </p:nvPr>
        </p:nvSpPr>
        <p:spPr>
          <a:xfrm>
            <a:off x="2885875" y="2004675"/>
            <a:ext cx="2166000" cy="61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rgbClr val="192031"/>
                </a:solidFill>
                <a:latin typeface="Familjen Grotesk"/>
                <a:ea typeface="Familjen Grotesk"/>
                <a:cs typeface="Familjen Grotesk"/>
                <a:sym typeface="Familjen Grotesk"/>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57" name="Google Shape;57;p13"/>
          <p:cNvSpPr txBox="1">
            <a:spLocks noGrp="1"/>
          </p:cNvSpPr>
          <p:nvPr>
            <p:ph type="subTitle" idx="9"/>
          </p:nvPr>
        </p:nvSpPr>
        <p:spPr>
          <a:xfrm>
            <a:off x="5051750" y="2004675"/>
            <a:ext cx="2166000" cy="61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rgbClr val="192031"/>
                </a:solidFill>
                <a:latin typeface="Familjen Grotesk"/>
                <a:ea typeface="Familjen Grotesk"/>
                <a:cs typeface="Familjen Grotesk"/>
                <a:sym typeface="Familjen Grotesk"/>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58" name="Google Shape;58;p13"/>
          <p:cNvSpPr txBox="1">
            <a:spLocks noGrp="1"/>
          </p:cNvSpPr>
          <p:nvPr>
            <p:ph type="subTitle" idx="13"/>
          </p:nvPr>
        </p:nvSpPr>
        <p:spPr>
          <a:xfrm>
            <a:off x="720000" y="3438150"/>
            <a:ext cx="2166000" cy="61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rgbClr val="192031"/>
                </a:solidFill>
                <a:latin typeface="Familjen Grotesk"/>
                <a:ea typeface="Familjen Grotesk"/>
                <a:cs typeface="Familjen Grotesk"/>
                <a:sym typeface="Familjen Grotesk"/>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59" name="Google Shape;59;p13"/>
          <p:cNvSpPr txBox="1">
            <a:spLocks noGrp="1"/>
          </p:cNvSpPr>
          <p:nvPr>
            <p:ph type="subTitle" idx="14"/>
          </p:nvPr>
        </p:nvSpPr>
        <p:spPr>
          <a:xfrm>
            <a:off x="2885875" y="3438150"/>
            <a:ext cx="2166000" cy="61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rgbClr val="192031"/>
                </a:solidFill>
                <a:latin typeface="Familjen Grotesk"/>
                <a:ea typeface="Familjen Grotesk"/>
                <a:cs typeface="Familjen Grotesk"/>
                <a:sym typeface="Familjen Grotesk"/>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60" name="Google Shape;60;p13"/>
          <p:cNvSpPr txBox="1">
            <a:spLocks noGrp="1"/>
          </p:cNvSpPr>
          <p:nvPr>
            <p:ph type="subTitle" idx="15"/>
          </p:nvPr>
        </p:nvSpPr>
        <p:spPr>
          <a:xfrm>
            <a:off x="5051750" y="3438150"/>
            <a:ext cx="2166000" cy="61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rgbClr val="192031"/>
                </a:solidFill>
                <a:latin typeface="Familjen Grotesk"/>
                <a:ea typeface="Familjen Grotesk"/>
                <a:cs typeface="Familjen Grotesk"/>
                <a:sym typeface="Familjen Grotesk"/>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TITLE_AND_BODY_1">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3" name="Google Shape;63;p14"/>
          <p:cNvSpPr txBox="1">
            <a:spLocks noGrp="1"/>
          </p:cNvSpPr>
          <p:nvPr>
            <p:ph type="body" idx="1"/>
          </p:nvPr>
        </p:nvSpPr>
        <p:spPr>
          <a:xfrm>
            <a:off x="720000" y="1056882"/>
            <a:ext cx="7704000" cy="11109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34343"/>
              </a:buClr>
              <a:buSzPts val="1200"/>
              <a:buChar char="●"/>
              <a:defRPr>
                <a:solidFill>
                  <a:srgbClr val="434343"/>
                </a:solidFill>
              </a:defRPr>
            </a:lvl1pPr>
            <a:lvl2pPr marL="914400" lvl="1" indent="-304800" rtl="0">
              <a:lnSpc>
                <a:spcPct val="115000"/>
              </a:lnSpc>
              <a:spcBef>
                <a:spcPts val="0"/>
              </a:spcBef>
              <a:spcAft>
                <a:spcPts val="0"/>
              </a:spcAft>
              <a:buClr>
                <a:srgbClr val="434343"/>
              </a:buClr>
              <a:buSzPts val="1200"/>
              <a:buChar char="○"/>
              <a:defRPr>
                <a:solidFill>
                  <a:srgbClr val="434343"/>
                </a:solidFill>
              </a:defRPr>
            </a:lvl2pPr>
            <a:lvl3pPr marL="1371600" lvl="2" indent="-304800" rtl="0">
              <a:lnSpc>
                <a:spcPct val="115000"/>
              </a:lnSpc>
              <a:spcBef>
                <a:spcPts val="0"/>
              </a:spcBef>
              <a:spcAft>
                <a:spcPts val="0"/>
              </a:spcAft>
              <a:buClr>
                <a:srgbClr val="434343"/>
              </a:buClr>
              <a:buSzPts val="1200"/>
              <a:buChar char="■"/>
              <a:defRPr>
                <a:solidFill>
                  <a:srgbClr val="434343"/>
                </a:solidFill>
              </a:defRPr>
            </a:lvl3pPr>
            <a:lvl4pPr marL="1828800" lvl="3" indent="-304800" rtl="0">
              <a:lnSpc>
                <a:spcPct val="115000"/>
              </a:lnSpc>
              <a:spcBef>
                <a:spcPts val="0"/>
              </a:spcBef>
              <a:spcAft>
                <a:spcPts val="0"/>
              </a:spcAft>
              <a:buClr>
                <a:srgbClr val="434343"/>
              </a:buClr>
              <a:buSzPts val="1200"/>
              <a:buChar char="●"/>
              <a:defRPr>
                <a:solidFill>
                  <a:srgbClr val="434343"/>
                </a:solidFill>
              </a:defRPr>
            </a:lvl4pPr>
            <a:lvl5pPr marL="2286000" lvl="4" indent="-304800" rtl="0">
              <a:lnSpc>
                <a:spcPct val="115000"/>
              </a:lnSpc>
              <a:spcBef>
                <a:spcPts val="0"/>
              </a:spcBef>
              <a:spcAft>
                <a:spcPts val="0"/>
              </a:spcAft>
              <a:buClr>
                <a:srgbClr val="434343"/>
              </a:buClr>
              <a:buSzPts val="1200"/>
              <a:buChar char="○"/>
              <a:defRPr>
                <a:solidFill>
                  <a:srgbClr val="434343"/>
                </a:solidFill>
              </a:defRPr>
            </a:lvl5pPr>
            <a:lvl6pPr marL="2743200" lvl="5" indent="-304800" rtl="0">
              <a:lnSpc>
                <a:spcPct val="115000"/>
              </a:lnSpc>
              <a:spcBef>
                <a:spcPts val="0"/>
              </a:spcBef>
              <a:spcAft>
                <a:spcPts val="0"/>
              </a:spcAft>
              <a:buClr>
                <a:srgbClr val="434343"/>
              </a:buClr>
              <a:buSzPts val="1200"/>
              <a:buChar char="■"/>
              <a:defRPr>
                <a:solidFill>
                  <a:srgbClr val="434343"/>
                </a:solidFill>
              </a:defRPr>
            </a:lvl6pPr>
            <a:lvl7pPr marL="3200400" lvl="6" indent="-304800" rtl="0">
              <a:lnSpc>
                <a:spcPct val="115000"/>
              </a:lnSpc>
              <a:spcBef>
                <a:spcPts val="0"/>
              </a:spcBef>
              <a:spcAft>
                <a:spcPts val="0"/>
              </a:spcAft>
              <a:buClr>
                <a:srgbClr val="434343"/>
              </a:buClr>
              <a:buSzPts val="1200"/>
              <a:buChar char="●"/>
              <a:defRPr>
                <a:solidFill>
                  <a:srgbClr val="434343"/>
                </a:solidFill>
              </a:defRPr>
            </a:lvl7pPr>
            <a:lvl8pPr marL="3657600" lvl="7" indent="-304800" rtl="0">
              <a:lnSpc>
                <a:spcPct val="115000"/>
              </a:lnSpc>
              <a:spcBef>
                <a:spcPts val="0"/>
              </a:spcBef>
              <a:spcAft>
                <a:spcPts val="0"/>
              </a:spcAft>
              <a:buClr>
                <a:srgbClr val="434343"/>
              </a:buClr>
              <a:buSzPts val="1200"/>
              <a:buChar char="○"/>
              <a:defRPr>
                <a:solidFill>
                  <a:srgbClr val="434343"/>
                </a:solidFill>
              </a:defRPr>
            </a:lvl8pPr>
            <a:lvl9pPr marL="4114800" lvl="8" indent="-304800" rtl="0">
              <a:lnSpc>
                <a:spcPct val="115000"/>
              </a:lnSpc>
              <a:spcBef>
                <a:spcPts val="0"/>
              </a:spcBef>
              <a:spcAft>
                <a:spcPts val="0"/>
              </a:spcAft>
              <a:buClr>
                <a:srgbClr val="434343"/>
              </a:buClr>
              <a:buSzPts val="1200"/>
              <a:buChar char="■"/>
              <a:defRPr>
                <a:solidFill>
                  <a:srgbClr val="434343"/>
                </a:solidFill>
              </a:defRPr>
            </a:lvl9pPr>
          </a:lstStyle>
          <a:p>
            <a:endParaRPr/>
          </a:p>
        </p:txBody>
      </p:sp>
      <p:sp>
        <p:nvSpPr>
          <p:cNvPr id="64" name="Google Shape;64;p14"/>
          <p:cNvSpPr/>
          <p:nvPr/>
        </p:nvSpPr>
        <p:spPr>
          <a:xfrm>
            <a:off x="-5050" y="4703625"/>
            <a:ext cx="9144000" cy="4872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65"/>
        <p:cNvGrpSpPr/>
        <p:nvPr/>
      </p:nvGrpSpPr>
      <p:grpSpPr>
        <a:xfrm>
          <a:off x="0" y="0"/>
          <a:ext cx="0" cy="0"/>
          <a:chOff x="0" y="0"/>
          <a:chExt cx="0" cy="0"/>
        </a:xfrm>
      </p:grpSpPr>
      <p:sp>
        <p:nvSpPr>
          <p:cNvPr id="66" name="Google Shape;66;p15"/>
          <p:cNvSpPr txBox="1">
            <a:spLocks noGrp="1"/>
          </p:cNvSpPr>
          <p:nvPr>
            <p:ph type="title" hasCustomPrompt="1"/>
          </p:nvPr>
        </p:nvSpPr>
        <p:spPr>
          <a:xfrm>
            <a:off x="4936301" y="1979039"/>
            <a:ext cx="3492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Clr>
                <a:schemeClr val="lt1"/>
              </a:buClr>
              <a:buSzPts val="6000"/>
              <a:buNone/>
              <a:defRPr sz="45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7" name="Google Shape;67;p15"/>
          <p:cNvSpPr txBox="1">
            <a:spLocks noGrp="1"/>
          </p:cNvSpPr>
          <p:nvPr>
            <p:ph type="subTitle" idx="1"/>
          </p:nvPr>
        </p:nvSpPr>
        <p:spPr>
          <a:xfrm>
            <a:off x="4936301" y="2565661"/>
            <a:ext cx="3492600" cy="598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68" name="Google Shape;68;p15"/>
          <p:cNvSpPr txBox="1">
            <a:spLocks noGrp="1"/>
          </p:cNvSpPr>
          <p:nvPr>
            <p:ph type="title" idx="2" hasCustomPrompt="1"/>
          </p:nvPr>
        </p:nvSpPr>
        <p:spPr>
          <a:xfrm>
            <a:off x="4936301" y="671095"/>
            <a:ext cx="3492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Clr>
                <a:schemeClr val="lt1"/>
              </a:buClr>
              <a:buSzPts val="6000"/>
              <a:buNone/>
              <a:defRPr sz="45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9" name="Google Shape;69;p15"/>
          <p:cNvSpPr txBox="1">
            <a:spLocks noGrp="1"/>
          </p:cNvSpPr>
          <p:nvPr>
            <p:ph type="subTitle" idx="3"/>
          </p:nvPr>
        </p:nvSpPr>
        <p:spPr>
          <a:xfrm>
            <a:off x="4936301" y="1257717"/>
            <a:ext cx="3492600" cy="598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70" name="Google Shape;70;p15"/>
          <p:cNvSpPr txBox="1">
            <a:spLocks noGrp="1"/>
          </p:cNvSpPr>
          <p:nvPr>
            <p:ph type="title" idx="4" hasCustomPrompt="1"/>
          </p:nvPr>
        </p:nvSpPr>
        <p:spPr>
          <a:xfrm>
            <a:off x="4936301" y="3286983"/>
            <a:ext cx="3492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Clr>
                <a:schemeClr val="lt1"/>
              </a:buClr>
              <a:buSzPts val="6000"/>
              <a:buNone/>
              <a:defRPr sz="45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71" name="Google Shape;71;p15"/>
          <p:cNvSpPr txBox="1">
            <a:spLocks noGrp="1"/>
          </p:cNvSpPr>
          <p:nvPr>
            <p:ph type="subTitle" idx="5"/>
          </p:nvPr>
        </p:nvSpPr>
        <p:spPr>
          <a:xfrm>
            <a:off x="4936300" y="3873598"/>
            <a:ext cx="3492600" cy="598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8">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4" name="Google Shape;74;p16"/>
          <p:cNvSpPr txBox="1">
            <a:spLocks noGrp="1"/>
          </p:cNvSpPr>
          <p:nvPr>
            <p:ph type="subTitle" idx="1"/>
          </p:nvPr>
        </p:nvSpPr>
        <p:spPr>
          <a:xfrm>
            <a:off x="1993068" y="1608602"/>
            <a:ext cx="6198300" cy="46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0000"/>
              </a:buClr>
              <a:buSzPts val="2400"/>
              <a:buFont typeface="Raleway"/>
              <a:buNone/>
              <a:defRPr sz="1800" b="1">
                <a:latin typeface="Raleway"/>
                <a:ea typeface="Raleway"/>
                <a:cs typeface="Raleway"/>
                <a:sym typeface="Raleway"/>
              </a:defRPr>
            </a:lvl1pPr>
            <a:lvl2pPr lvl="1" rtl="0">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2pPr>
            <a:lvl3pPr lvl="2" rtl="0">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3pPr>
            <a:lvl4pPr lvl="3" rtl="0">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4pPr>
            <a:lvl5pPr lvl="4" rtl="0">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5pPr>
            <a:lvl6pPr lvl="5" rtl="0">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6pPr>
            <a:lvl7pPr lvl="6" rtl="0">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7pPr>
            <a:lvl8pPr lvl="7" rtl="0">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8pPr>
            <a:lvl9pPr lvl="8" rtl="0">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9pPr>
          </a:lstStyle>
          <a:p>
            <a:endParaRPr/>
          </a:p>
        </p:txBody>
      </p:sp>
      <p:sp>
        <p:nvSpPr>
          <p:cNvPr id="75" name="Google Shape;75;p16"/>
          <p:cNvSpPr txBox="1">
            <a:spLocks noGrp="1"/>
          </p:cNvSpPr>
          <p:nvPr>
            <p:ph type="subTitle" idx="2"/>
          </p:nvPr>
        </p:nvSpPr>
        <p:spPr>
          <a:xfrm>
            <a:off x="1993068" y="2752101"/>
            <a:ext cx="6198300" cy="46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0000"/>
              </a:buClr>
              <a:buSzPts val="2400"/>
              <a:buFont typeface="Raleway"/>
              <a:buNone/>
              <a:defRPr sz="1800" b="1">
                <a:latin typeface="Raleway"/>
                <a:ea typeface="Raleway"/>
                <a:cs typeface="Raleway"/>
                <a:sym typeface="Raleway"/>
              </a:defRPr>
            </a:lvl1pPr>
            <a:lvl2pPr lvl="1" rtl="0">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2pPr>
            <a:lvl3pPr lvl="2" rtl="0">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3pPr>
            <a:lvl4pPr lvl="3" rtl="0">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4pPr>
            <a:lvl5pPr lvl="4" rtl="0">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5pPr>
            <a:lvl6pPr lvl="5" rtl="0">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6pPr>
            <a:lvl7pPr lvl="6" rtl="0">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7pPr>
            <a:lvl8pPr lvl="7" rtl="0">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8pPr>
            <a:lvl9pPr lvl="8" rtl="0">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9pPr>
          </a:lstStyle>
          <a:p>
            <a:endParaRPr/>
          </a:p>
        </p:txBody>
      </p:sp>
      <p:sp>
        <p:nvSpPr>
          <p:cNvPr id="76" name="Google Shape;76;p16"/>
          <p:cNvSpPr txBox="1">
            <a:spLocks noGrp="1"/>
          </p:cNvSpPr>
          <p:nvPr>
            <p:ph type="subTitle" idx="3"/>
          </p:nvPr>
        </p:nvSpPr>
        <p:spPr>
          <a:xfrm>
            <a:off x="1993068" y="3895600"/>
            <a:ext cx="6198300" cy="46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0000"/>
              </a:buClr>
              <a:buSzPts val="2400"/>
              <a:buFont typeface="Raleway"/>
              <a:buNone/>
              <a:defRPr sz="1800" b="1">
                <a:latin typeface="Raleway"/>
                <a:ea typeface="Raleway"/>
                <a:cs typeface="Raleway"/>
                <a:sym typeface="Raleway"/>
              </a:defRPr>
            </a:lvl1pPr>
            <a:lvl2pPr lvl="1" rtl="0">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2pPr>
            <a:lvl3pPr lvl="2" rtl="0">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3pPr>
            <a:lvl4pPr lvl="3" rtl="0">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4pPr>
            <a:lvl5pPr lvl="4" rtl="0">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5pPr>
            <a:lvl6pPr lvl="5" rtl="0">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6pPr>
            <a:lvl7pPr lvl="6" rtl="0">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7pPr>
            <a:lvl8pPr lvl="7" rtl="0">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8pPr>
            <a:lvl9pPr lvl="8" rtl="0">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9pPr>
          </a:lstStyle>
          <a:p>
            <a:endParaRPr/>
          </a:p>
        </p:txBody>
      </p:sp>
      <p:sp>
        <p:nvSpPr>
          <p:cNvPr id="77" name="Google Shape;77;p16"/>
          <p:cNvSpPr txBox="1">
            <a:spLocks noGrp="1"/>
          </p:cNvSpPr>
          <p:nvPr>
            <p:ph type="subTitle" idx="4"/>
          </p:nvPr>
        </p:nvSpPr>
        <p:spPr>
          <a:xfrm>
            <a:off x="1985625" y="1211225"/>
            <a:ext cx="61983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8" name="Google Shape;78;p16"/>
          <p:cNvSpPr txBox="1">
            <a:spLocks noGrp="1"/>
          </p:cNvSpPr>
          <p:nvPr>
            <p:ph type="subTitle" idx="5"/>
          </p:nvPr>
        </p:nvSpPr>
        <p:spPr>
          <a:xfrm>
            <a:off x="1985625" y="2354729"/>
            <a:ext cx="61983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9" name="Google Shape;79;p16"/>
          <p:cNvSpPr txBox="1">
            <a:spLocks noGrp="1"/>
          </p:cNvSpPr>
          <p:nvPr>
            <p:ph type="subTitle" idx="6"/>
          </p:nvPr>
        </p:nvSpPr>
        <p:spPr>
          <a:xfrm>
            <a:off x="1985625" y="3498232"/>
            <a:ext cx="61983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0" name="Google Shape;80;p16"/>
          <p:cNvSpPr/>
          <p:nvPr/>
        </p:nvSpPr>
        <p:spPr>
          <a:xfrm>
            <a:off x="-5050" y="4703625"/>
            <a:ext cx="9144000" cy="4872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CUSTOM_6">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3" name="Google Shape;83;p17"/>
          <p:cNvSpPr txBox="1">
            <a:spLocks noGrp="1"/>
          </p:cNvSpPr>
          <p:nvPr>
            <p:ph type="subTitle" idx="1"/>
          </p:nvPr>
        </p:nvSpPr>
        <p:spPr>
          <a:xfrm>
            <a:off x="937625" y="2184114"/>
            <a:ext cx="2175300" cy="166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4" name="Google Shape;84;p17"/>
          <p:cNvSpPr txBox="1">
            <a:spLocks noGrp="1"/>
          </p:cNvSpPr>
          <p:nvPr>
            <p:ph type="subTitle" idx="2"/>
          </p:nvPr>
        </p:nvSpPr>
        <p:spPr>
          <a:xfrm>
            <a:off x="3484347" y="2184114"/>
            <a:ext cx="2175300" cy="166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5" name="Google Shape;85;p17"/>
          <p:cNvSpPr txBox="1">
            <a:spLocks noGrp="1"/>
          </p:cNvSpPr>
          <p:nvPr>
            <p:ph type="subTitle" idx="3"/>
          </p:nvPr>
        </p:nvSpPr>
        <p:spPr>
          <a:xfrm>
            <a:off x="6031075" y="2184114"/>
            <a:ext cx="2175300" cy="166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6" name="Google Shape;86;p17"/>
          <p:cNvSpPr txBox="1">
            <a:spLocks noGrp="1"/>
          </p:cNvSpPr>
          <p:nvPr>
            <p:ph type="subTitle" idx="4"/>
          </p:nvPr>
        </p:nvSpPr>
        <p:spPr>
          <a:xfrm>
            <a:off x="937625" y="1730489"/>
            <a:ext cx="2175300" cy="430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Familjen Grotesk"/>
                <a:ea typeface="Familjen Grotesk"/>
                <a:cs typeface="Familjen Grotesk"/>
                <a:sym typeface="Familjen Grotesk"/>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87" name="Google Shape;87;p17"/>
          <p:cNvSpPr txBox="1">
            <a:spLocks noGrp="1"/>
          </p:cNvSpPr>
          <p:nvPr>
            <p:ph type="subTitle" idx="5"/>
          </p:nvPr>
        </p:nvSpPr>
        <p:spPr>
          <a:xfrm>
            <a:off x="3484350" y="1730489"/>
            <a:ext cx="2175300" cy="430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Familjen Grotesk"/>
                <a:ea typeface="Familjen Grotesk"/>
                <a:cs typeface="Familjen Grotesk"/>
                <a:sym typeface="Familjen Grotesk"/>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88" name="Google Shape;88;p17"/>
          <p:cNvSpPr txBox="1">
            <a:spLocks noGrp="1"/>
          </p:cNvSpPr>
          <p:nvPr>
            <p:ph type="subTitle" idx="6"/>
          </p:nvPr>
        </p:nvSpPr>
        <p:spPr>
          <a:xfrm>
            <a:off x="6031075" y="1730489"/>
            <a:ext cx="2175300" cy="430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Familjen Grotesk"/>
                <a:ea typeface="Familjen Grotesk"/>
                <a:cs typeface="Familjen Grotesk"/>
                <a:sym typeface="Familjen Grotesk"/>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89" name="Google Shape;89;p17"/>
          <p:cNvSpPr/>
          <p:nvPr/>
        </p:nvSpPr>
        <p:spPr>
          <a:xfrm>
            <a:off x="-5050" y="4703625"/>
            <a:ext cx="9144000" cy="4872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2" name="Google Shape;92;p18"/>
          <p:cNvSpPr txBox="1">
            <a:spLocks noGrp="1"/>
          </p:cNvSpPr>
          <p:nvPr>
            <p:ph type="subTitle" idx="1"/>
          </p:nvPr>
        </p:nvSpPr>
        <p:spPr>
          <a:xfrm>
            <a:off x="720000" y="1306475"/>
            <a:ext cx="31176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a:solidFill>
                  <a:schemeClr val="dk1"/>
                </a:solidFill>
                <a:latin typeface="Familjen Grotesk"/>
                <a:ea typeface="Familjen Grotesk"/>
                <a:cs typeface="Familjen Grotesk"/>
                <a:sym typeface="Familjen Grotesk"/>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93" name="Google Shape;93;p18"/>
          <p:cNvSpPr txBox="1">
            <a:spLocks noGrp="1"/>
          </p:cNvSpPr>
          <p:nvPr>
            <p:ph type="subTitle" idx="2"/>
          </p:nvPr>
        </p:nvSpPr>
        <p:spPr>
          <a:xfrm>
            <a:off x="720000" y="1756175"/>
            <a:ext cx="3117600" cy="8979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4" name="Google Shape;94;p18"/>
          <p:cNvSpPr txBox="1">
            <a:spLocks noGrp="1"/>
          </p:cNvSpPr>
          <p:nvPr>
            <p:ph type="subTitle" idx="3"/>
          </p:nvPr>
        </p:nvSpPr>
        <p:spPr>
          <a:xfrm>
            <a:off x="4031384" y="1756175"/>
            <a:ext cx="3117600" cy="8979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5" name="Google Shape;95;p18"/>
          <p:cNvSpPr txBox="1">
            <a:spLocks noGrp="1"/>
          </p:cNvSpPr>
          <p:nvPr>
            <p:ph type="subTitle" idx="4"/>
          </p:nvPr>
        </p:nvSpPr>
        <p:spPr>
          <a:xfrm>
            <a:off x="720000" y="3371900"/>
            <a:ext cx="3117600" cy="8979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6" name="Google Shape;96;p18"/>
          <p:cNvSpPr txBox="1">
            <a:spLocks noGrp="1"/>
          </p:cNvSpPr>
          <p:nvPr>
            <p:ph type="subTitle" idx="5"/>
          </p:nvPr>
        </p:nvSpPr>
        <p:spPr>
          <a:xfrm>
            <a:off x="4031384" y="3371900"/>
            <a:ext cx="3117600" cy="8979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7" name="Google Shape;97;p18"/>
          <p:cNvSpPr txBox="1">
            <a:spLocks noGrp="1"/>
          </p:cNvSpPr>
          <p:nvPr>
            <p:ph type="subTitle" idx="6"/>
          </p:nvPr>
        </p:nvSpPr>
        <p:spPr>
          <a:xfrm>
            <a:off x="720000" y="2922200"/>
            <a:ext cx="31176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a:solidFill>
                  <a:schemeClr val="dk1"/>
                </a:solidFill>
                <a:latin typeface="Familjen Grotesk"/>
                <a:ea typeface="Familjen Grotesk"/>
                <a:cs typeface="Familjen Grotesk"/>
                <a:sym typeface="Familjen Grotesk"/>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98" name="Google Shape;98;p18"/>
          <p:cNvSpPr txBox="1">
            <a:spLocks noGrp="1"/>
          </p:cNvSpPr>
          <p:nvPr>
            <p:ph type="subTitle" idx="7"/>
          </p:nvPr>
        </p:nvSpPr>
        <p:spPr>
          <a:xfrm>
            <a:off x="4031378" y="1306475"/>
            <a:ext cx="31176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a:solidFill>
                  <a:schemeClr val="dk1"/>
                </a:solidFill>
                <a:latin typeface="Familjen Grotesk"/>
                <a:ea typeface="Familjen Grotesk"/>
                <a:cs typeface="Familjen Grotesk"/>
                <a:sym typeface="Familjen Grotesk"/>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99" name="Google Shape;99;p18"/>
          <p:cNvSpPr txBox="1">
            <a:spLocks noGrp="1"/>
          </p:cNvSpPr>
          <p:nvPr>
            <p:ph type="subTitle" idx="8"/>
          </p:nvPr>
        </p:nvSpPr>
        <p:spPr>
          <a:xfrm>
            <a:off x="4031378" y="2922200"/>
            <a:ext cx="31176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a:solidFill>
                  <a:schemeClr val="dk1"/>
                </a:solidFill>
                <a:latin typeface="Familjen Grotesk"/>
                <a:ea typeface="Familjen Grotesk"/>
                <a:cs typeface="Familjen Grotesk"/>
                <a:sym typeface="Familjen Grotesk"/>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00" name="Google Shape;100;p18"/>
          <p:cNvSpPr/>
          <p:nvPr/>
        </p:nvSpPr>
        <p:spPr>
          <a:xfrm>
            <a:off x="-5050" y="4703625"/>
            <a:ext cx="9144000" cy="4872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3" name="Google Shape;103;p19"/>
          <p:cNvSpPr txBox="1">
            <a:spLocks noGrp="1"/>
          </p:cNvSpPr>
          <p:nvPr>
            <p:ph type="subTitle" idx="1"/>
          </p:nvPr>
        </p:nvSpPr>
        <p:spPr>
          <a:xfrm>
            <a:off x="720000" y="1749944"/>
            <a:ext cx="2138100" cy="119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4" name="Google Shape;104;p19"/>
          <p:cNvSpPr txBox="1">
            <a:spLocks noGrp="1"/>
          </p:cNvSpPr>
          <p:nvPr>
            <p:ph type="subTitle" idx="2"/>
          </p:nvPr>
        </p:nvSpPr>
        <p:spPr>
          <a:xfrm>
            <a:off x="3502950" y="1749943"/>
            <a:ext cx="2138100" cy="119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5" name="Google Shape;105;p19"/>
          <p:cNvSpPr txBox="1">
            <a:spLocks noGrp="1"/>
          </p:cNvSpPr>
          <p:nvPr>
            <p:ph type="subTitle" idx="3"/>
          </p:nvPr>
        </p:nvSpPr>
        <p:spPr>
          <a:xfrm>
            <a:off x="720000" y="3364249"/>
            <a:ext cx="2138100" cy="119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6" name="Google Shape;106;p19"/>
          <p:cNvSpPr txBox="1">
            <a:spLocks noGrp="1"/>
          </p:cNvSpPr>
          <p:nvPr>
            <p:ph type="subTitle" idx="4"/>
          </p:nvPr>
        </p:nvSpPr>
        <p:spPr>
          <a:xfrm>
            <a:off x="3502950" y="3364246"/>
            <a:ext cx="2138100" cy="119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7" name="Google Shape;107;p19"/>
          <p:cNvSpPr txBox="1">
            <a:spLocks noGrp="1"/>
          </p:cNvSpPr>
          <p:nvPr>
            <p:ph type="subTitle" idx="5"/>
          </p:nvPr>
        </p:nvSpPr>
        <p:spPr>
          <a:xfrm>
            <a:off x="6285900" y="1749943"/>
            <a:ext cx="2138100" cy="119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8" name="Google Shape;108;p19"/>
          <p:cNvSpPr txBox="1">
            <a:spLocks noGrp="1"/>
          </p:cNvSpPr>
          <p:nvPr>
            <p:ph type="subTitle" idx="6"/>
          </p:nvPr>
        </p:nvSpPr>
        <p:spPr>
          <a:xfrm>
            <a:off x="6285900" y="3364246"/>
            <a:ext cx="2138100" cy="119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9" name="Google Shape;109;p19"/>
          <p:cNvSpPr txBox="1">
            <a:spLocks noGrp="1"/>
          </p:cNvSpPr>
          <p:nvPr>
            <p:ph type="subTitle" idx="7"/>
          </p:nvPr>
        </p:nvSpPr>
        <p:spPr>
          <a:xfrm>
            <a:off x="720000" y="1456811"/>
            <a:ext cx="21363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Familjen Grotesk"/>
                <a:ea typeface="Familjen Grotesk"/>
                <a:cs typeface="Familjen Grotesk"/>
                <a:sym typeface="Familjen Grotesk"/>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10" name="Google Shape;110;p19"/>
          <p:cNvSpPr txBox="1">
            <a:spLocks noGrp="1"/>
          </p:cNvSpPr>
          <p:nvPr>
            <p:ph type="subTitle" idx="8"/>
          </p:nvPr>
        </p:nvSpPr>
        <p:spPr>
          <a:xfrm>
            <a:off x="3502950" y="1456811"/>
            <a:ext cx="21363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Familjen Grotesk"/>
                <a:ea typeface="Familjen Grotesk"/>
                <a:cs typeface="Familjen Grotesk"/>
                <a:sym typeface="Familjen Grotesk"/>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11" name="Google Shape;111;p19"/>
          <p:cNvSpPr txBox="1">
            <a:spLocks noGrp="1"/>
          </p:cNvSpPr>
          <p:nvPr>
            <p:ph type="subTitle" idx="9"/>
          </p:nvPr>
        </p:nvSpPr>
        <p:spPr>
          <a:xfrm>
            <a:off x="6287838" y="1456811"/>
            <a:ext cx="21363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Familjen Grotesk"/>
                <a:ea typeface="Familjen Grotesk"/>
                <a:cs typeface="Familjen Grotesk"/>
                <a:sym typeface="Familjen Grotesk"/>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12" name="Google Shape;112;p19"/>
          <p:cNvSpPr txBox="1">
            <a:spLocks noGrp="1"/>
          </p:cNvSpPr>
          <p:nvPr>
            <p:ph type="subTitle" idx="13"/>
          </p:nvPr>
        </p:nvSpPr>
        <p:spPr>
          <a:xfrm>
            <a:off x="720000" y="3069531"/>
            <a:ext cx="21363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Familjen Grotesk"/>
                <a:ea typeface="Familjen Grotesk"/>
                <a:cs typeface="Familjen Grotesk"/>
                <a:sym typeface="Familjen Grotesk"/>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13" name="Google Shape;113;p19"/>
          <p:cNvSpPr txBox="1">
            <a:spLocks noGrp="1"/>
          </p:cNvSpPr>
          <p:nvPr>
            <p:ph type="subTitle" idx="14"/>
          </p:nvPr>
        </p:nvSpPr>
        <p:spPr>
          <a:xfrm>
            <a:off x="3502950" y="3069529"/>
            <a:ext cx="21363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Familjen Grotesk"/>
                <a:ea typeface="Familjen Grotesk"/>
                <a:cs typeface="Familjen Grotesk"/>
                <a:sym typeface="Familjen Grotesk"/>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14" name="Google Shape;114;p19"/>
          <p:cNvSpPr txBox="1">
            <a:spLocks noGrp="1"/>
          </p:cNvSpPr>
          <p:nvPr>
            <p:ph type="subTitle" idx="15"/>
          </p:nvPr>
        </p:nvSpPr>
        <p:spPr>
          <a:xfrm>
            <a:off x="6287700" y="3069534"/>
            <a:ext cx="21363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Familjen Grotesk"/>
                <a:ea typeface="Familjen Grotesk"/>
                <a:cs typeface="Familjen Grotesk"/>
                <a:sym typeface="Familjen Grotesk"/>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15" name="Google Shape;115;p19"/>
          <p:cNvSpPr/>
          <p:nvPr/>
        </p:nvSpPr>
        <p:spPr>
          <a:xfrm>
            <a:off x="-5050" y="4703625"/>
            <a:ext cx="9144000" cy="4872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16"/>
        <p:cNvGrpSpPr/>
        <p:nvPr/>
      </p:nvGrpSpPr>
      <p:grpSpPr>
        <a:xfrm>
          <a:off x="0" y="0"/>
          <a:ext cx="0" cy="0"/>
          <a:chOff x="0" y="0"/>
          <a:chExt cx="0" cy="0"/>
        </a:xfrm>
      </p:grpSpPr>
      <p:sp>
        <p:nvSpPr>
          <p:cNvPr id="117" name="Google Shape;117;p20"/>
          <p:cNvSpPr txBox="1">
            <a:spLocks noGrp="1"/>
          </p:cNvSpPr>
          <p:nvPr>
            <p:ph type="ctrTitle"/>
          </p:nvPr>
        </p:nvSpPr>
        <p:spPr>
          <a:xfrm>
            <a:off x="1382675" y="885550"/>
            <a:ext cx="3513600" cy="99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8" name="Google Shape;118;p20"/>
          <p:cNvSpPr txBox="1">
            <a:spLocks noGrp="1"/>
          </p:cNvSpPr>
          <p:nvPr>
            <p:ph type="subTitle" idx="1"/>
          </p:nvPr>
        </p:nvSpPr>
        <p:spPr>
          <a:xfrm>
            <a:off x="1382675" y="1840075"/>
            <a:ext cx="3513600" cy="99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19" name="Google Shape;119;p20"/>
          <p:cNvSpPr txBox="1"/>
          <p:nvPr/>
        </p:nvSpPr>
        <p:spPr>
          <a:xfrm>
            <a:off x="715100" y="3496925"/>
            <a:ext cx="4201500" cy="6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000" b="1">
                <a:solidFill>
                  <a:schemeClr val="dk1"/>
                </a:solidFill>
                <a:latin typeface="Barlow"/>
                <a:ea typeface="Barlow"/>
                <a:cs typeface="Barlow"/>
                <a:sym typeface="Barlow"/>
              </a:rPr>
              <a:t>CREDITS:</a:t>
            </a:r>
            <a:r>
              <a:rPr lang="en" sz="1000">
                <a:solidFill>
                  <a:schemeClr val="dk1"/>
                </a:solidFill>
                <a:latin typeface="Barlow"/>
                <a:ea typeface="Barlow"/>
                <a:cs typeface="Barlow"/>
                <a:sym typeface="Barlow"/>
              </a:rPr>
              <a:t> This presentation template was created by </a:t>
            </a:r>
            <a:r>
              <a:rPr lang="en" sz="1000" b="1" u="sng">
                <a:solidFill>
                  <a:schemeClr val="dk1"/>
                </a:solidFill>
                <a:latin typeface="Barlow"/>
                <a:ea typeface="Barlow"/>
                <a:cs typeface="Barlow"/>
                <a:sym typeface="Barlow"/>
                <a:hlinkClick r:id="rId2">
                  <a:extLst>
                    <a:ext uri="{A12FA001-AC4F-418D-AE19-62706E023703}">
                      <ahyp:hlinkClr xmlns:ahyp="http://schemas.microsoft.com/office/drawing/2018/hyperlinkcolor" val="tx"/>
                    </a:ext>
                  </a:extLst>
                </a:hlinkClick>
              </a:rPr>
              <a:t>Slidesgo</a:t>
            </a:r>
            <a:r>
              <a:rPr lang="en" sz="1000" b="1" u="sng">
                <a:solidFill>
                  <a:schemeClr val="dk1"/>
                </a:solidFill>
                <a:latin typeface="Barlow"/>
                <a:ea typeface="Barlow"/>
                <a:cs typeface="Barlow"/>
                <a:sym typeface="Barlow"/>
              </a:rPr>
              <a:t>,</a:t>
            </a:r>
            <a:r>
              <a:rPr lang="en" sz="1000" b="1">
                <a:solidFill>
                  <a:schemeClr val="dk1"/>
                </a:solidFill>
                <a:latin typeface="Barlow"/>
                <a:ea typeface="Barlow"/>
                <a:cs typeface="Barlow"/>
                <a:sym typeface="Barlow"/>
              </a:rPr>
              <a:t> </a:t>
            </a:r>
            <a:r>
              <a:rPr lang="en" sz="1000">
                <a:solidFill>
                  <a:schemeClr val="dk1"/>
                </a:solidFill>
                <a:latin typeface="Barlow"/>
                <a:ea typeface="Barlow"/>
                <a:cs typeface="Barlow"/>
                <a:sym typeface="Barlow"/>
              </a:rPr>
              <a:t>and includes icons by </a:t>
            </a:r>
            <a:r>
              <a:rPr lang="en" sz="1000" b="1" u="sng">
                <a:solidFill>
                  <a:schemeClr val="dk1"/>
                </a:solidFill>
                <a:latin typeface="Barlow"/>
                <a:ea typeface="Barlow"/>
                <a:cs typeface="Barlow"/>
                <a:sym typeface="Barlow"/>
                <a:hlinkClick r:id="rId3">
                  <a:extLst>
                    <a:ext uri="{A12FA001-AC4F-418D-AE19-62706E023703}">
                      <ahyp:hlinkClr xmlns:ahyp="http://schemas.microsoft.com/office/drawing/2018/hyperlinkcolor" val="tx"/>
                    </a:ext>
                  </a:extLst>
                </a:hlinkClick>
              </a:rPr>
              <a:t>Flaticon</a:t>
            </a:r>
            <a:r>
              <a:rPr lang="en" sz="1000" b="1">
                <a:solidFill>
                  <a:schemeClr val="dk1"/>
                </a:solidFill>
                <a:latin typeface="Barlow"/>
                <a:ea typeface="Barlow"/>
                <a:cs typeface="Barlow"/>
                <a:sym typeface="Barlow"/>
              </a:rPr>
              <a:t> </a:t>
            </a:r>
            <a:r>
              <a:rPr lang="en" sz="1000">
                <a:solidFill>
                  <a:schemeClr val="dk1"/>
                </a:solidFill>
                <a:latin typeface="Barlow"/>
                <a:ea typeface="Barlow"/>
                <a:cs typeface="Barlow"/>
                <a:sym typeface="Barlow"/>
              </a:rPr>
              <a:t>and infographics &amp; images by </a:t>
            </a:r>
            <a:r>
              <a:rPr lang="en" sz="1000" b="1" u="sng">
                <a:solidFill>
                  <a:schemeClr val="dk1"/>
                </a:solidFill>
                <a:latin typeface="Barlow"/>
                <a:ea typeface="Barlow"/>
                <a:cs typeface="Barlow"/>
                <a:sym typeface="Barlow"/>
                <a:hlinkClick r:id="rId4">
                  <a:extLst>
                    <a:ext uri="{A12FA001-AC4F-418D-AE19-62706E023703}">
                      <ahyp:hlinkClr xmlns:ahyp="http://schemas.microsoft.com/office/drawing/2018/hyperlinkcolor" val="tx"/>
                    </a:ext>
                  </a:extLst>
                </a:hlinkClick>
              </a:rPr>
              <a:t>Freepik</a:t>
            </a:r>
            <a:endParaRPr sz="1000" b="1" u="sng">
              <a:solidFill>
                <a:schemeClr val="dk1"/>
              </a:solidFill>
              <a:highlight>
                <a:srgbClr val="DFDEFC"/>
              </a:highlight>
              <a:latin typeface="Barlow"/>
              <a:ea typeface="Barlow"/>
              <a:cs typeface="Barlow"/>
              <a:sym typeface="Barlow"/>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20"/>
        <p:cNvGrpSpPr/>
        <p:nvPr/>
      </p:nvGrpSpPr>
      <p:grpSpPr>
        <a:xfrm>
          <a:off x="0" y="0"/>
          <a:ext cx="0" cy="0"/>
          <a:chOff x="0" y="0"/>
          <a:chExt cx="0" cy="0"/>
        </a:xfrm>
      </p:grpSpPr>
      <p:sp>
        <p:nvSpPr>
          <p:cNvPr id="121" name="Google Shape;121;p21"/>
          <p:cNvSpPr/>
          <p:nvPr/>
        </p:nvSpPr>
        <p:spPr>
          <a:xfrm>
            <a:off x="-5050" y="-23700"/>
            <a:ext cx="516900" cy="5190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 name="Google Shape;16;p4"/>
          <p:cNvSpPr txBox="1">
            <a:spLocks noGrp="1"/>
          </p:cNvSpPr>
          <p:nvPr>
            <p:ph type="body" idx="1"/>
          </p:nvPr>
        </p:nvSpPr>
        <p:spPr>
          <a:xfrm>
            <a:off x="720000" y="1053775"/>
            <a:ext cx="7704000" cy="3554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Char char="●"/>
              <a:defRPr>
                <a:solidFill>
                  <a:srgbClr val="434343"/>
                </a:solidFill>
              </a:defRPr>
            </a:lvl1pPr>
            <a:lvl2pPr marL="914400" lvl="1" indent="-304800" rtl="0">
              <a:lnSpc>
                <a:spcPct val="115000"/>
              </a:lnSpc>
              <a:spcBef>
                <a:spcPts val="0"/>
              </a:spcBef>
              <a:spcAft>
                <a:spcPts val="0"/>
              </a:spcAft>
              <a:buClr>
                <a:srgbClr val="434343"/>
              </a:buClr>
              <a:buSzPts val="1200"/>
              <a:buChar char="○"/>
              <a:defRPr>
                <a:solidFill>
                  <a:srgbClr val="434343"/>
                </a:solidFill>
              </a:defRPr>
            </a:lvl2pPr>
            <a:lvl3pPr marL="1371600" lvl="2" indent="-304800" rtl="0">
              <a:lnSpc>
                <a:spcPct val="115000"/>
              </a:lnSpc>
              <a:spcBef>
                <a:spcPts val="0"/>
              </a:spcBef>
              <a:spcAft>
                <a:spcPts val="0"/>
              </a:spcAft>
              <a:buClr>
                <a:srgbClr val="434343"/>
              </a:buClr>
              <a:buSzPts val="1200"/>
              <a:buChar char="■"/>
              <a:defRPr>
                <a:solidFill>
                  <a:srgbClr val="434343"/>
                </a:solidFill>
              </a:defRPr>
            </a:lvl3pPr>
            <a:lvl4pPr marL="1828800" lvl="3" indent="-304800" rtl="0">
              <a:lnSpc>
                <a:spcPct val="115000"/>
              </a:lnSpc>
              <a:spcBef>
                <a:spcPts val="0"/>
              </a:spcBef>
              <a:spcAft>
                <a:spcPts val="0"/>
              </a:spcAft>
              <a:buClr>
                <a:srgbClr val="434343"/>
              </a:buClr>
              <a:buSzPts val="1200"/>
              <a:buChar char="●"/>
              <a:defRPr>
                <a:solidFill>
                  <a:srgbClr val="434343"/>
                </a:solidFill>
              </a:defRPr>
            </a:lvl4pPr>
            <a:lvl5pPr marL="2286000" lvl="4" indent="-304800" rtl="0">
              <a:lnSpc>
                <a:spcPct val="115000"/>
              </a:lnSpc>
              <a:spcBef>
                <a:spcPts val="0"/>
              </a:spcBef>
              <a:spcAft>
                <a:spcPts val="0"/>
              </a:spcAft>
              <a:buClr>
                <a:srgbClr val="434343"/>
              </a:buClr>
              <a:buSzPts val="1200"/>
              <a:buChar char="○"/>
              <a:defRPr>
                <a:solidFill>
                  <a:srgbClr val="434343"/>
                </a:solidFill>
              </a:defRPr>
            </a:lvl5pPr>
            <a:lvl6pPr marL="2743200" lvl="5" indent="-304800" rtl="0">
              <a:lnSpc>
                <a:spcPct val="115000"/>
              </a:lnSpc>
              <a:spcBef>
                <a:spcPts val="0"/>
              </a:spcBef>
              <a:spcAft>
                <a:spcPts val="0"/>
              </a:spcAft>
              <a:buClr>
                <a:srgbClr val="434343"/>
              </a:buClr>
              <a:buSzPts val="1200"/>
              <a:buChar char="■"/>
              <a:defRPr>
                <a:solidFill>
                  <a:srgbClr val="434343"/>
                </a:solidFill>
              </a:defRPr>
            </a:lvl6pPr>
            <a:lvl7pPr marL="3200400" lvl="6" indent="-304800" rtl="0">
              <a:lnSpc>
                <a:spcPct val="115000"/>
              </a:lnSpc>
              <a:spcBef>
                <a:spcPts val="0"/>
              </a:spcBef>
              <a:spcAft>
                <a:spcPts val="0"/>
              </a:spcAft>
              <a:buClr>
                <a:srgbClr val="434343"/>
              </a:buClr>
              <a:buSzPts val="1200"/>
              <a:buChar char="●"/>
              <a:defRPr>
                <a:solidFill>
                  <a:srgbClr val="434343"/>
                </a:solidFill>
              </a:defRPr>
            </a:lvl7pPr>
            <a:lvl8pPr marL="3657600" lvl="7" indent="-304800" rtl="0">
              <a:lnSpc>
                <a:spcPct val="115000"/>
              </a:lnSpc>
              <a:spcBef>
                <a:spcPts val="0"/>
              </a:spcBef>
              <a:spcAft>
                <a:spcPts val="0"/>
              </a:spcAft>
              <a:buClr>
                <a:srgbClr val="434343"/>
              </a:buClr>
              <a:buSzPts val="1200"/>
              <a:buChar char="○"/>
              <a:defRPr>
                <a:solidFill>
                  <a:srgbClr val="434343"/>
                </a:solidFill>
              </a:defRPr>
            </a:lvl8pPr>
            <a:lvl9pPr marL="4114800" lvl="8" indent="-304800" rtl="0">
              <a:lnSpc>
                <a:spcPct val="115000"/>
              </a:lnSpc>
              <a:spcBef>
                <a:spcPts val="0"/>
              </a:spcBef>
              <a:spcAft>
                <a:spcPts val="0"/>
              </a:spcAft>
              <a:buClr>
                <a:srgbClr val="434343"/>
              </a:buClr>
              <a:buSzPts val="1200"/>
              <a:buChar char="■"/>
              <a:defRPr>
                <a:solidFill>
                  <a:srgbClr val="434343"/>
                </a:solidFill>
              </a:defRPr>
            </a:lvl9pPr>
          </a:lstStyle>
          <a:p>
            <a:endParaRPr/>
          </a:p>
        </p:txBody>
      </p:sp>
      <p:sp>
        <p:nvSpPr>
          <p:cNvPr id="17" name="Google Shape;17;p4"/>
          <p:cNvSpPr/>
          <p:nvPr/>
        </p:nvSpPr>
        <p:spPr>
          <a:xfrm>
            <a:off x="-5050" y="4703625"/>
            <a:ext cx="9144000" cy="4872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22"/>
        <p:cNvGrpSpPr/>
        <p:nvPr/>
      </p:nvGrpSpPr>
      <p:grpSpPr>
        <a:xfrm>
          <a:off x="0" y="0"/>
          <a:ext cx="0" cy="0"/>
          <a:chOff x="0" y="0"/>
          <a:chExt cx="0" cy="0"/>
        </a:xfrm>
      </p:grpSpPr>
      <p:grpSp>
        <p:nvGrpSpPr>
          <p:cNvPr id="123" name="Google Shape;123;p22"/>
          <p:cNvGrpSpPr/>
          <p:nvPr/>
        </p:nvGrpSpPr>
        <p:grpSpPr>
          <a:xfrm>
            <a:off x="-5050" y="-23700"/>
            <a:ext cx="9149050" cy="5190900"/>
            <a:chOff x="-5050" y="-23700"/>
            <a:chExt cx="9149050" cy="5190900"/>
          </a:xfrm>
        </p:grpSpPr>
        <p:sp>
          <p:nvSpPr>
            <p:cNvPr id="124" name="Google Shape;124;p22"/>
            <p:cNvSpPr/>
            <p:nvPr/>
          </p:nvSpPr>
          <p:spPr>
            <a:xfrm>
              <a:off x="-5050" y="-23700"/>
              <a:ext cx="516900" cy="5190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25" name="Google Shape;125;p22"/>
            <p:cNvSpPr/>
            <p:nvPr/>
          </p:nvSpPr>
          <p:spPr>
            <a:xfrm>
              <a:off x="8627100" y="-23700"/>
              <a:ext cx="516900" cy="5190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9"/>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30"/>
        <p:cNvGrpSpPr/>
        <p:nvPr/>
      </p:nvGrpSpPr>
      <p:grpSpPr>
        <a:xfrm>
          <a:off x="0" y="0"/>
          <a:ext cx="0" cy="0"/>
          <a:chOff x="0" y="0"/>
          <a:chExt cx="0" cy="0"/>
        </a:xfrm>
      </p:grpSpPr>
      <p:sp>
        <p:nvSpPr>
          <p:cNvPr id="131" name="Google Shape;131;p25"/>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 name="Google Shape;20;p5"/>
          <p:cNvSpPr txBox="1">
            <a:spLocks noGrp="1"/>
          </p:cNvSpPr>
          <p:nvPr>
            <p:ph type="subTitle" idx="1"/>
          </p:nvPr>
        </p:nvSpPr>
        <p:spPr>
          <a:xfrm>
            <a:off x="3810245" y="2186251"/>
            <a:ext cx="2724300" cy="150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 name="Google Shape;21;p5"/>
          <p:cNvSpPr txBox="1">
            <a:spLocks noGrp="1"/>
          </p:cNvSpPr>
          <p:nvPr>
            <p:ph type="subTitle" idx="2"/>
          </p:nvPr>
        </p:nvSpPr>
        <p:spPr>
          <a:xfrm>
            <a:off x="720000" y="2186251"/>
            <a:ext cx="2724300" cy="150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 name="Google Shape;22;p5"/>
          <p:cNvSpPr txBox="1">
            <a:spLocks noGrp="1"/>
          </p:cNvSpPr>
          <p:nvPr>
            <p:ph type="subTitle" idx="3"/>
          </p:nvPr>
        </p:nvSpPr>
        <p:spPr>
          <a:xfrm>
            <a:off x="720000" y="1602700"/>
            <a:ext cx="27243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Familjen Grotesk"/>
                <a:ea typeface="Familjen Grotesk"/>
                <a:cs typeface="Familjen Grotesk"/>
                <a:sym typeface="Familjen Grotesk"/>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23" name="Google Shape;23;p5"/>
          <p:cNvSpPr txBox="1">
            <a:spLocks noGrp="1"/>
          </p:cNvSpPr>
          <p:nvPr>
            <p:ph type="subTitle" idx="4"/>
          </p:nvPr>
        </p:nvSpPr>
        <p:spPr>
          <a:xfrm>
            <a:off x="3810239" y="1602700"/>
            <a:ext cx="27243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Familjen Grotesk"/>
                <a:ea typeface="Familjen Grotesk"/>
                <a:cs typeface="Familjen Grotesk"/>
                <a:sym typeface="Familjen Grotesk"/>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24" name="Google Shape;24;p5"/>
          <p:cNvSpPr/>
          <p:nvPr/>
        </p:nvSpPr>
        <p:spPr>
          <a:xfrm>
            <a:off x="-5050" y="4703625"/>
            <a:ext cx="9144000" cy="4872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 name="Google Shape;27;p6"/>
          <p:cNvSpPr/>
          <p:nvPr/>
        </p:nvSpPr>
        <p:spPr>
          <a:xfrm>
            <a:off x="-5050" y="4703625"/>
            <a:ext cx="9144000" cy="4872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720000" y="445025"/>
            <a:ext cx="4237200" cy="1087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 name="Google Shape;30;p7"/>
          <p:cNvSpPr txBox="1">
            <a:spLocks noGrp="1"/>
          </p:cNvSpPr>
          <p:nvPr>
            <p:ph type="body" idx="1"/>
          </p:nvPr>
        </p:nvSpPr>
        <p:spPr>
          <a:xfrm>
            <a:off x="720000" y="1863900"/>
            <a:ext cx="4009200" cy="2706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solidFill>
                  <a:srgbClr val="434343"/>
                </a:solidFill>
              </a:defRPr>
            </a:lvl1pPr>
            <a:lvl2pPr marL="914400" lvl="1" indent="-304800" rtl="0">
              <a:lnSpc>
                <a:spcPct val="115000"/>
              </a:lnSpc>
              <a:spcBef>
                <a:spcPts val="0"/>
              </a:spcBef>
              <a:spcAft>
                <a:spcPts val="0"/>
              </a:spcAft>
              <a:buSzPts val="1200"/>
              <a:buChar char="○"/>
              <a:defRPr>
                <a:solidFill>
                  <a:srgbClr val="434343"/>
                </a:solidFill>
              </a:defRPr>
            </a:lvl2pPr>
            <a:lvl3pPr marL="1371600" lvl="2" indent="-304800" rtl="0">
              <a:lnSpc>
                <a:spcPct val="115000"/>
              </a:lnSpc>
              <a:spcBef>
                <a:spcPts val="0"/>
              </a:spcBef>
              <a:spcAft>
                <a:spcPts val="0"/>
              </a:spcAft>
              <a:buSzPts val="1200"/>
              <a:buChar char="■"/>
              <a:defRPr>
                <a:solidFill>
                  <a:srgbClr val="434343"/>
                </a:solidFill>
              </a:defRPr>
            </a:lvl3pPr>
            <a:lvl4pPr marL="1828800" lvl="3" indent="-304800" rtl="0">
              <a:lnSpc>
                <a:spcPct val="115000"/>
              </a:lnSpc>
              <a:spcBef>
                <a:spcPts val="0"/>
              </a:spcBef>
              <a:spcAft>
                <a:spcPts val="0"/>
              </a:spcAft>
              <a:buSzPts val="1200"/>
              <a:buChar char="●"/>
              <a:defRPr>
                <a:solidFill>
                  <a:srgbClr val="434343"/>
                </a:solidFill>
              </a:defRPr>
            </a:lvl4pPr>
            <a:lvl5pPr marL="2286000" lvl="4" indent="-304800" rtl="0">
              <a:lnSpc>
                <a:spcPct val="115000"/>
              </a:lnSpc>
              <a:spcBef>
                <a:spcPts val="0"/>
              </a:spcBef>
              <a:spcAft>
                <a:spcPts val="0"/>
              </a:spcAft>
              <a:buSzPts val="1200"/>
              <a:buChar char="○"/>
              <a:defRPr>
                <a:solidFill>
                  <a:srgbClr val="434343"/>
                </a:solidFill>
              </a:defRPr>
            </a:lvl5pPr>
            <a:lvl6pPr marL="2743200" lvl="5" indent="-304800" rtl="0">
              <a:lnSpc>
                <a:spcPct val="115000"/>
              </a:lnSpc>
              <a:spcBef>
                <a:spcPts val="0"/>
              </a:spcBef>
              <a:spcAft>
                <a:spcPts val="0"/>
              </a:spcAft>
              <a:buSzPts val="1200"/>
              <a:buChar char="■"/>
              <a:defRPr>
                <a:solidFill>
                  <a:srgbClr val="434343"/>
                </a:solidFill>
              </a:defRPr>
            </a:lvl6pPr>
            <a:lvl7pPr marL="3200400" lvl="6" indent="-304800" rtl="0">
              <a:lnSpc>
                <a:spcPct val="115000"/>
              </a:lnSpc>
              <a:spcBef>
                <a:spcPts val="0"/>
              </a:spcBef>
              <a:spcAft>
                <a:spcPts val="0"/>
              </a:spcAft>
              <a:buSzPts val="1200"/>
              <a:buChar char="●"/>
              <a:defRPr>
                <a:solidFill>
                  <a:srgbClr val="434343"/>
                </a:solidFill>
              </a:defRPr>
            </a:lvl7pPr>
            <a:lvl8pPr marL="3657600" lvl="7" indent="-304800" rtl="0">
              <a:lnSpc>
                <a:spcPct val="115000"/>
              </a:lnSpc>
              <a:spcBef>
                <a:spcPts val="0"/>
              </a:spcBef>
              <a:spcAft>
                <a:spcPts val="0"/>
              </a:spcAft>
              <a:buSzPts val="1200"/>
              <a:buChar char="○"/>
              <a:defRPr>
                <a:solidFill>
                  <a:srgbClr val="434343"/>
                </a:solidFill>
              </a:defRPr>
            </a:lvl8pPr>
            <a:lvl9pPr marL="4114800" lvl="8" indent="-304800" rtl="0">
              <a:lnSpc>
                <a:spcPct val="115000"/>
              </a:lnSpc>
              <a:spcBef>
                <a:spcPts val="0"/>
              </a:spcBef>
              <a:spcAft>
                <a:spcPts val="0"/>
              </a:spcAft>
              <a:buSzPts val="1200"/>
              <a:buChar char="■"/>
              <a:defRPr>
                <a:solidFill>
                  <a:srgbClr val="434343"/>
                </a:solidFill>
              </a:defRPr>
            </a:lvl9pPr>
          </a:lstStyle>
          <a:p>
            <a:endParaRPr/>
          </a:p>
        </p:txBody>
      </p:sp>
      <p:sp>
        <p:nvSpPr>
          <p:cNvPr id="31" name="Google Shape;31;p7"/>
          <p:cNvSpPr>
            <a:spLocks noGrp="1"/>
          </p:cNvSpPr>
          <p:nvPr>
            <p:ph type="pic" idx="2"/>
          </p:nvPr>
        </p:nvSpPr>
        <p:spPr>
          <a:xfrm>
            <a:off x="5596300" y="535000"/>
            <a:ext cx="2832600" cy="4068900"/>
          </a:xfrm>
          <a:prstGeom prst="rect">
            <a:avLst/>
          </a:prstGeom>
          <a:noFill/>
          <a:ln>
            <a:noFill/>
          </a:ln>
        </p:spPr>
      </p:sp>
      <p:sp>
        <p:nvSpPr>
          <p:cNvPr id="32" name="Google Shape;32;p7"/>
          <p:cNvSpPr/>
          <p:nvPr/>
        </p:nvSpPr>
        <p:spPr>
          <a:xfrm>
            <a:off x="-5050" y="4703625"/>
            <a:ext cx="9144000" cy="4872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2724150" y="1307100"/>
            <a:ext cx="36957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35" name="Google Shape;35;p8"/>
          <p:cNvSpPr/>
          <p:nvPr/>
        </p:nvSpPr>
        <p:spPr>
          <a:xfrm>
            <a:off x="-2550" y="4703625"/>
            <a:ext cx="9149100" cy="4872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txBox="1">
            <a:spLocks noGrp="1"/>
          </p:cNvSpPr>
          <p:nvPr>
            <p:ph type="title"/>
          </p:nvPr>
        </p:nvSpPr>
        <p:spPr>
          <a:xfrm>
            <a:off x="2201850" y="158487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8" name="Google Shape;38;p9"/>
          <p:cNvSpPr txBox="1">
            <a:spLocks noGrp="1"/>
          </p:cNvSpPr>
          <p:nvPr>
            <p:ph type="subTitle" idx="1"/>
          </p:nvPr>
        </p:nvSpPr>
        <p:spPr>
          <a:xfrm>
            <a:off x="2201925" y="2427926"/>
            <a:ext cx="4740300" cy="11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 name="Google Shape;39;p9"/>
          <p:cNvSpPr/>
          <p:nvPr/>
        </p:nvSpPr>
        <p:spPr>
          <a:xfrm>
            <a:off x="-5050" y="4703625"/>
            <a:ext cx="9149100" cy="4872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sp>
        <p:nvSpPr>
          <p:cNvPr id="41" name="Google Shape;41;p10"/>
          <p:cNvSpPr>
            <a:spLocks noGrp="1"/>
          </p:cNvSpPr>
          <p:nvPr>
            <p:ph type="pic" idx="2"/>
          </p:nvPr>
        </p:nvSpPr>
        <p:spPr>
          <a:xfrm>
            <a:off x="-6875" y="0"/>
            <a:ext cx="9144000" cy="5157300"/>
          </a:xfrm>
          <a:prstGeom prst="rect">
            <a:avLst/>
          </a:prstGeom>
          <a:noFill/>
          <a:ln>
            <a:noFill/>
          </a:ln>
        </p:spPr>
      </p:sp>
      <p:sp>
        <p:nvSpPr>
          <p:cNvPr id="42" name="Google Shape;42;p10"/>
          <p:cNvSpPr txBox="1">
            <a:spLocks noGrp="1"/>
          </p:cNvSpPr>
          <p:nvPr>
            <p:ph type="title"/>
          </p:nvPr>
        </p:nvSpPr>
        <p:spPr>
          <a:xfrm>
            <a:off x="720000" y="4038000"/>
            <a:ext cx="7704000" cy="5727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sp>
        <p:nvSpPr>
          <p:cNvPr id="44" name="Google Shape;44;p11"/>
          <p:cNvSpPr txBox="1">
            <a:spLocks noGrp="1"/>
          </p:cNvSpPr>
          <p:nvPr>
            <p:ph type="title" hasCustomPrompt="1"/>
          </p:nvPr>
        </p:nvSpPr>
        <p:spPr>
          <a:xfrm>
            <a:off x="715178" y="914100"/>
            <a:ext cx="3981600" cy="1511100"/>
          </a:xfrm>
          <a:prstGeom prst="rect">
            <a:avLst/>
          </a:prstGeom>
        </p:spPr>
        <p:txBody>
          <a:bodyPr spcFirstLastPara="1" wrap="square" lIns="91425" tIns="91425" rIns="91425" bIns="91425" anchor="b" anchorCtr="0">
            <a:noAutofit/>
          </a:bodyPr>
          <a:lstStyle>
            <a:lvl1pPr lvl="0">
              <a:spcBef>
                <a:spcPts val="0"/>
              </a:spcBef>
              <a:spcAft>
                <a:spcPts val="0"/>
              </a:spcAft>
              <a:buSzPts val="9600"/>
              <a:buNone/>
              <a:defRPr sz="7200">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5" name="Google Shape;45;p11"/>
          <p:cNvSpPr txBox="1">
            <a:spLocks noGrp="1"/>
          </p:cNvSpPr>
          <p:nvPr>
            <p:ph type="subTitle" idx="1"/>
          </p:nvPr>
        </p:nvSpPr>
        <p:spPr>
          <a:xfrm>
            <a:off x="715175" y="2970625"/>
            <a:ext cx="3981600" cy="117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Familjen Grotesk"/>
              <a:buNone/>
              <a:defRPr sz="3000">
                <a:solidFill>
                  <a:schemeClr val="dk1"/>
                </a:solidFill>
                <a:latin typeface="Familjen Grotesk"/>
                <a:ea typeface="Familjen Grotesk"/>
                <a:cs typeface="Familjen Grotesk"/>
                <a:sym typeface="Familjen Grotesk"/>
              </a:defRPr>
            </a:lvl1pPr>
            <a:lvl2pPr lvl="1" rtl="0">
              <a:spcBef>
                <a:spcPts val="0"/>
              </a:spcBef>
              <a:spcAft>
                <a:spcPts val="0"/>
              </a:spcAft>
              <a:buClr>
                <a:schemeClr val="dk1"/>
              </a:buClr>
              <a:buSzPts val="3500"/>
              <a:buFont typeface="Familjen Grotesk"/>
              <a:buNone/>
              <a:defRPr sz="3500">
                <a:solidFill>
                  <a:schemeClr val="dk1"/>
                </a:solidFill>
                <a:latin typeface="Familjen Grotesk"/>
                <a:ea typeface="Familjen Grotesk"/>
                <a:cs typeface="Familjen Grotesk"/>
                <a:sym typeface="Familjen Grotesk"/>
              </a:defRPr>
            </a:lvl2pPr>
            <a:lvl3pPr lvl="2" rtl="0">
              <a:spcBef>
                <a:spcPts val="0"/>
              </a:spcBef>
              <a:spcAft>
                <a:spcPts val="0"/>
              </a:spcAft>
              <a:buClr>
                <a:schemeClr val="dk1"/>
              </a:buClr>
              <a:buSzPts val="3500"/>
              <a:buFont typeface="Familjen Grotesk"/>
              <a:buNone/>
              <a:defRPr sz="3500">
                <a:solidFill>
                  <a:schemeClr val="dk1"/>
                </a:solidFill>
                <a:latin typeface="Familjen Grotesk"/>
                <a:ea typeface="Familjen Grotesk"/>
                <a:cs typeface="Familjen Grotesk"/>
                <a:sym typeface="Familjen Grotesk"/>
              </a:defRPr>
            </a:lvl3pPr>
            <a:lvl4pPr lvl="3" rtl="0">
              <a:spcBef>
                <a:spcPts val="0"/>
              </a:spcBef>
              <a:spcAft>
                <a:spcPts val="0"/>
              </a:spcAft>
              <a:buClr>
                <a:schemeClr val="dk1"/>
              </a:buClr>
              <a:buSzPts val="3500"/>
              <a:buFont typeface="Familjen Grotesk"/>
              <a:buNone/>
              <a:defRPr sz="3500">
                <a:solidFill>
                  <a:schemeClr val="dk1"/>
                </a:solidFill>
                <a:latin typeface="Familjen Grotesk"/>
                <a:ea typeface="Familjen Grotesk"/>
                <a:cs typeface="Familjen Grotesk"/>
                <a:sym typeface="Familjen Grotesk"/>
              </a:defRPr>
            </a:lvl4pPr>
            <a:lvl5pPr lvl="4" rtl="0">
              <a:spcBef>
                <a:spcPts val="0"/>
              </a:spcBef>
              <a:spcAft>
                <a:spcPts val="0"/>
              </a:spcAft>
              <a:buClr>
                <a:schemeClr val="dk1"/>
              </a:buClr>
              <a:buSzPts val="3500"/>
              <a:buFont typeface="Familjen Grotesk"/>
              <a:buNone/>
              <a:defRPr sz="3500">
                <a:solidFill>
                  <a:schemeClr val="dk1"/>
                </a:solidFill>
                <a:latin typeface="Familjen Grotesk"/>
                <a:ea typeface="Familjen Grotesk"/>
                <a:cs typeface="Familjen Grotesk"/>
                <a:sym typeface="Familjen Grotesk"/>
              </a:defRPr>
            </a:lvl5pPr>
            <a:lvl6pPr lvl="5" rtl="0">
              <a:spcBef>
                <a:spcPts val="0"/>
              </a:spcBef>
              <a:spcAft>
                <a:spcPts val="0"/>
              </a:spcAft>
              <a:buClr>
                <a:schemeClr val="dk1"/>
              </a:buClr>
              <a:buSzPts val="3500"/>
              <a:buFont typeface="Familjen Grotesk"/>
              <a:buNone/>
              <a:defRPr sz="3500">
                <a:solidFill>
                  <a:schemeClr val="dk1"/>
                </a:solidFill>
                <a:latin typeface="Familjen Grotesk"/>
                <a:ea typeface="Familjen Grotesk"/>
                <a:cs typeface="Familjen Grotesk"/>
                <a:sym typeface="Familjen Grotesk"/>
              </a:defRPr>
            </a:lvl6pPr>
            <a:lvl7pPr lvl="6" rtl="0">
              <a:spcBef>
                <a:spcPts val="0"/>
              </a:spcBef>
              <a:spcAft>
                <a:spcPts val="0"/>
              </a:spcAft>
              <a:buClr>
                <a:schemeClr val="dk1"/>
              </a:buClr>
              <a:buSzPts val="3500"/>
              <a:buFont typeface="Familjen Grotesk"/>
              <a:buNone/>
              <a:defRPr sz="3500">
                <a:solidFill>
                  <a:schemeClr val="dk1"/>
                </a:solidFill>
                <a:latin typeface="Familjen Grotesk"/>
                <a:ea typeface="Familjen Grotesk"/>
                <a:cs typeface="Familjen Grotesk"/>
                <a:sym typeface="Familjen Grotesk"/>
              </a:defRPr>
            </a:lvl7pPr>
            <a:lvl8pPr lvl="7" rtl="0">
              <a:spcBef>
                <a:spcPts val="0"/>
              </a:spcBef>
              <a:spcAft>
                <a:spcPts val="0"/>
              </a:spcAft>
              <a:buClr>
                <a:schemeClr val="dk1"/>
              </a:buClr>
              <a:buSzPts val="3500"/>
              <a:buFont typeface="Familjen Grotesk"/>
              <a:buNone/>
              <a:defRPr sz="3500">
                <a:solidFill>
                  <a:schemeClr val="dk1"/>
                </a:solidFill>
                <a:latin typeface="Familjen Grotesk"/>
                <a:ea typeface="Familjen Grotesk"/>
                <a:cs typeface="Familjen Grotesk"/>
                <a:sym typeface="Familjen Grotesk"/>
              </a:defRPr>
            </a:lvl8pPr>
            <a:lvl9pPr lvl="8" rtl="0">
              <a:spcBef>
                <a:spcPts val="0"/>
              </a:spcBef>
              <a:spcAft>
                <a:spcPts val="0"/>
              </a:spcAft>
              <a:buClr>
                <a:schemeClr val="dk1"/>
              </a:buClr>
              <a:buSzPts val="3500"/>
              <a:buFont typeface="Familjen Grotesk"/>
              <a:buNone/>
              <a:defRPr sz="3500">
                <a:solidFill>
                  <a:schemeClr val="dk1"/>
                </a:solidFill>
                <a:latin typeface="Familjen Grotesk"/>
                <a:ea typeface="Familjen Grotesk"/>
                <a:cs typeface="Familjen Grotesk"/>
                <a:sym typeface="Familjen Grotesk"/>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1pPr>
            <a:lvl2pPr marL="914400" lvl="1"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2pPr>
            <a:lvl3pPr marL="1371600" lvl="2"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3pPr>
            <a:lvl4pPr marL="1828800" lvl="3"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4pPr>
            <a:lvl5pPr marL="2286000" lvl="4"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5pPr>
            <a:lvl6pPr marL="2743200" lvl="5"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6pPr>
            <a:lvl7pPr marL="3200400" lvl="6"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7pPr>
            <a:lvl8pPr marL="3657600" lvl="7"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8pPr>
            <a:lvl9pPr marL="4114800" lvl="8"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26"/>
        <p:cNvGrpSpPr/>
        <p:nvPr/>
      </p:nvGrpSpPr>
      <p:grpSpPr>
        <a:xfrm>
          <a:off x="0" y="0"/>
          <a:ext cx="0" cy="0"/>
          <a:chOff x="0" y="0"/>
          <a:chExt cx="0" cy="0"/>
        </a:xfrm>
      </p:grpSpPr>
      <p:sp>
        <p:nvSpPr>
          <p:cNvPr id="127" name="Google Shape;127;p2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128" name="Google Shape;128;p2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9" r:id="rId1"/>
    <p:sldLayoutId id="214748367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www.freepik.com/free-vector/brain-function-icons-set-with-fear-joy-symbols-flat-isolated-vector-illustration_63440038.htm/?utm_source=slidesgo_template&amp;utm_medium=referral-link&amp;utm_campaign=s%20g_resources&amp;utm_content=freepik" TargetMode="External"/><Relationship Id="rId7" Type="http://schemas.openxmlformats.org/officeDocument/2006/relationships/hyperlink" Target="https://www.flaticon.com/packs/central-nervous-system-4?word=neurology"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www.freepik.com/free-vector/brain-function-infographic-set-with-emotions-activity-symbols-flat-vector-illustration_63440053.htm/?utm_source=slidesgo_template&amp;utm_medium=referral-link&amp;utm_campaign=s%20g_resources&amp;utm_content=freepik" TargetMode="External"/><Relationship Id="rId5" Type="http://schemas.openxmlformats.org/officeDocument/2006/relationships/hyperlink" Target="https://www.freepik.com/free-vector/brain-function-background-with-art-science-symbols-flat-vector-illustration_63440030.htm/?utm_source=slidesgo_template&amp;utm_medium=referral-link&amp;utm_campaign=s%20g_resources&amp;utm_content=freepik" TargetMode="External"/><Relationship Id="rId4" Type="http://schemas.openxmlformats.org/officeDocument/2006/relationships/hyperlink" Target="https://www.freepik.com/free-vector/brain-function-set-with-stem-lobe-symbols-flat-isolated-vector-illustration_63440021.htm/?utm_source=slidesgo_template&amp;utm_medium=referral-link&amp;utm_campaign=s%20g_resources&amp;utm_content=freepik"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17.jpeg"/><Relationship Id="rId3" Type="http://schemas.openxmlformats.org/officeDocument/2006/relationships/image" Target="../media/image7.jpeg"/><Relationship Id="rId7" Type="http://schemas.openxmlformats.org/officeDocument/2006/relationships/image" Target="../media/image11.jpeg"/><Relationship Id="rId12"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0.jpeg"/><Relationship Id="rId11" Type="http://schemas.openxmlformats.org/officeDocument/2006/relationships/image" Target="../media/image15.jpeg"/><Relationship Id="rId5" Type="http://schemas.openxmlformats.org/officeDocument/2006/relationships/image" Target="../media/image9.jpeg"/><Relationship Id="rId10" Type="http://schemas.openxmlformats.org/officeDocument/2006/relationships/image" Target="../media/image14.jpeg"/><Relationship Id="rId4" Type="http://schemas.openxmlformats.org/officeDocument/2006/relationships/image" Target="../media/image8.jpe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6"/>
          <p:cNvSpPr/>
          <p:nvPr/>
        </p:nvSpPr>
        <p:spPr>
          <a:xfrm>
            <a:off x="0" y="3191700"/>
            <a:ext cx="9144000" cy="1951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37" name="Google Shape;137;p26"/>
          <p:cNvSpPr txBox="1">
            <a:spLocks noGrp="1"/>
          </p:cNvSpPr>
          <p:nvPr>
            <p:ph type="ctrTitle"/>
          </p:nvPr>
        </p:nvSpPr>
        <p:spPr>
          <a:xfrm>
            <a:off x="3218175" y="770900"/>
            <a:ext cx="5107500" cy="215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Brain </a:t>
            </a:r>
            <a:br>
              <a:rPr lang="en-US"/>
            </a:br>
            <a:r>
              <a:rPr lang="en-US"/>
              <a:t>Tumor Classification</a:t>
            </a:r>
            <a:endParaRPr i="1">
              <a:solidFill>
                <a:schemeClr val="dk2"/>
              </a:solidFill>
            </a:endParaRPr>
          </a:p>
        </p:txBody>
      </p:sp>
      <p:sp>
        <p:nvSpPr>
          <p:cNvPr id="138" name="Google Shape;138;p26"/>
          <p:cNvSpPr txBox="1">
            <a:spLocks noGrp="1"/>
          </p:cNvSpPr>
          <p:nvPr>
            <p:ph type="subTitle" idx="1"/>
          </p:nvPr>
        </p:nvSpPr>
        <p:spPr>
          <a:xfrm>
            <a:off x="3218175" y="3469700"/>
            <a:ext cx="4991254" cy="74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Maria Estrada and Mauren Vasquez </a:t>
            </a:r>
            <a:endParaRPr/>
          </a:p>
        </p:txBody>
      </p:sp>
      <p:pic>
        <p:nvPicPr>
          <p:cNvPr id="139" name="Google Shape;139;p26"/>
          <p:cNvPicPr preferRelativeResize="0"/>
          <p:nvPr/>
        </p:nvPicPr>
        <p:blipFill>
          <a:blip r:embed="rId3">
            <a:alphaModFix/>
          </a:blip>
          <a:stretch>
            <a:fillRect/>
          </a:stretch>
        </p:blipFill>
        <p:spPr>
          <a:xfrm flipH="1">
            <a:off x="541600" y="367900"/>
            <a:ext cx="2393249" cy="4407700"/>
          </a:xfrm>
          <a:prstGeom prst="rect">
            <a:avLst/>
          </a:prstGeom>
          <a:noFill/>
          <a:ln>
            <a:noFill/>
          </a:ln>
        </p:spPr>
      </p:pic>
      <p:cxnSp>
        <p:nvCxnSpPr>
          <p:cNvPr id="140" name="Google Shape;140;p26"/>
          <p:cNvCxnSpPr/>
          <p:nvPr/>
        </p:nvCxnSpPr>
        <p:spPr>
          <a:xfrm>
            <a:off x="3311150" y="2942825"/>
            <a:ext cx="5127000" cy="0"/>
          </a:xfrm>
          <a:prstGeom prst="straightConnector1">
            <a:avLst/>
          </a:prstGeom>
          <a:noFill/>
          <a:ln w="9525" cap="flat" cmpd="sng">
            <a:solidFill>
              <a:schemeClr val="dk2"/>
            </a:solidFill>
            <a:prstDash val="solid"/>
            <a:round/>
            <a:headEnd type="none" w="med" len="med"/>
            <a:tailEnd type="none" w="med" len="med"/>
          </a:ln>
        </p:spPr>
      </p:cxnSp>
      <p:grpSp>
        <p:nvGrpSpPr>
          <p:cNvPr id="2" name="Google Shape;177;p29">
            <a:extLst>
              <a:ext uri="{FF2B5EF4-FFF2-40B4-BE49-F238E27FC236}">
                <a16:creationId xmlns:a16="http://schemas.microsoft.com/office/drawing/2014/main" id="{0015C36F-E05D-F1DF-6FAB-09838786845C}"/>
              </a:ext>
            </a:extLst>
          </p:cNvPr>
          <p:cNvGrpSpPr/>
          <p:nvPr/>
        </p:nvGrpSpPr>
        <p:grpSpPr>
          <a:xfrm>
            <a:off x="541599" y="367900"/>
            <a:ext cx="2393249" cy="4407700"/>
            <a:chOff x="1113900" y="367900"/>
            <a:chExt cx="2393249" cy="4407700"/>
          </a:xfrm>
        </p:grpSpPr>
        <p:pic>
          <p:nvPicPr>
            <p:cNvPr id="3" name="Google Shape;178;p29">
              <a:extLst>
                <a:ext uri="{FF2B5EF4-FFF2-40B4-BE49-F238E27FC236}">
                  <a16:creationId xmlns:a16="http://schemas.microsoft.com/office/drawing/2014/main" id="{4C8B582F-1706-0908-39F4-C0FA7F344E7F}"/>
                </a:ext>
              </a:extLst>
            </p:cNvPr>
            <p:cNvPicPr preferRelativeResize="0"/>
            <p:nvPr/>
          </p:nvPicPr>
          <p:blipFill>
            <a:blip r:embed="rId3">
              <a:alphaModFix/>
            </a:blip>
            <a:stretch>
              <a:fillRect/>
            </a:stretch>
          </p:blipFill>
          <p:spPr>
            <a:xfrm flipH="1">
              <a:off x="1113900" y="367900"/>
              <a:ext cx="2393249" cy="4407700"/>
            </a:xfrm>
            <a:prstGeom prst="rect">
              <a:avLst/>
            </a:prstGeom>
            <a:noFill/>
            <a:ln>
              <a:noFill/>
            </a:ln>
          </p:spPr>
        </p:pic>
        <p:sp>
          <p:nvSpPr>
            <p:cNvPr id="4" name="Google Shape;179;p29">
              <a:extLst>
                <a:ext uri="{FF2B5EF4-FFF2-40B4-BE49-F238E27FC236}">
                  <a16:creationId xmlns:a16="http://schemas.microsoft.com/office/drawing/2014/main" id="{1A6D29BF-0081-B41F-26FF-13E1D25EF6E2}"/>
                </a:ext>
              </a:extLst>
            </p:cNvPr>
            <p:cNvSpPr/>
            <p:nvPr/>
          </p:nvSpPr>
          <p:spPr>
            <a:xfrm rot="372207">
              <a:off x="1370727" y="609726"/>
              <a:ext cx="763471" cy="802728"/>
            </a:xfrm>
            <a:prstGeom prst="star10">
              <a:avLst>
                <a:gd name="adj" fmla="val 18870"/>
                <a:gd name="hf" fmla="val 105146"/>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Google Shape;196;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Evaluation</a:t>
            </a:r>
            <a:endParaRPr/>
          </a:p>
        </p:txBody>
      </p:sp>
      <p:pic>
        <p:nvPicPr>
          <p:cNvPr id="2" name="Picture 1" descr="A close-up of a brain&#10;&#10;Description automatically generated">
            <a:extLst>
              <a:ext uri="{FF2B5EF4-FFF2-40B4-BE49-F238E27FC236}">
                <a16:creationId xmlns:a16="http://schemas.microsoft.com/office/drawing/2014/main" id="{4CE9F123-CA9B-A9A0-6EE4-2AB2986D621C}"/>
              </a:ext>
            </a:extLst>
          </p:cNvPr>
          <p:cNvPicPr>
            <a:picLocks noChangeAspect="1"/>
          </p:cNvPicPr>
          <p:nvPr/>
        </p:nvPicPr>
        <p:blipFill>
          <a:blip r:embed="rId3"/>
          <a:stretch>
            <a:fillRect/>
          </a:stretch>
        </p:blipFill>
        <p:spPr>
          <a:xfrm>
            <a:off x="720000" y="1014166"/>
            <a:ext cx="7772400" cy="2040916"/>
          </a:xfrm>
          <a:prstGeom prst="rect">
            <a:avLst/>
          </a:prstGeom>
        </p:spPr>
      </p:pic>
      <p:pic>
        <p:nvPicPr>
          <p:cNvPr id="4" name="Picture 3" descr="A close-up of a brain scan&#10;&#10;Description automatically generated">
            <a:extLst>
              <a:ext uri="{FF2B5EF4-FFF2-40B4-BE49-F238E27FC236}">
                <a16:creationId xmlns:a16="http://schemas.microsoft.com/office/drawing/2014/main" id="{5EE41336-6A2B-4EA9-F3F3-C2D69C50A040}"/>
              </a:ext>
            </a:extLst>
          </p:cNvPr>
          <p:cNvPicPr>
            <a:picLocks noChangeAspect="1"/>
          </p:cNvPicPr>
          <p:nvPr/>
        </p:nvPicPr>
        <p:blipFill>
          <a:blip r:embed="rId4"/>
          <a:stretch>
            <a:fillRect/>
          </a:stretch>
        </p:blipFill>
        <p:spPr>
          <a:xfrm>
            <a:off x="685800" y="3051523"/>
            <a:ext cx="7772400" cy="2083981"/>
          </a:xfrm>
          <a:prstGeom prst="rect">
            <a:avLst/>
          </a:prstGeom>
        </p:spPr>
      </p:pic>
    </p:spTree>
    <p:extLst>
      <p:ext uri="{BB962C8B-B14F-4D97-AF65-F5344CB8AC3E}">
        <p14:creationId xmlns:p14="http://schemas.microsoft.com/office/powerpoint/2010/main" val="247283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Google Shape;196;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Evaluation</a:t>
            </a:r>
            <a:endParaRPr/>
          </a:p>
        </p:txBody>
      </p:sp>
      <p:pic>
        <p:nvPicPr>
          <p:cNvPr id="5" name="Picture 4" descr="A close-up of a brain&#10;&#10;Description automatically generated">
            <a:extLst>
              <a:ext uri="{FF2B5EF4-FFF2-40B4-BE49-F238E27FC236}">
                <a16:creationId xmlns:a16="http://schemas.microsoft.com/office/drawing/2014/main" id="{0662C2B3-8BB4-4FC6-DB06-3853487F2B96}"/>
              </a:ext>
            </a:extLst>
          </p:cNvPr>
          <p:cNvPicPr>
            <a:picLocks noChangeAspect="1"/>
          </p:cNvPicPr>
          <p:nvPr/>
        </p:nvPicPr>
        <p:blipFill>
          <a:blip r:embed="rId3"/>
          <a:stretch>
            <a:fillRect/>
          </a:stretch>
        </p:blipFill>
        <p:spPr>
          <a:xfrm>
            <a:off x="5060689" y="3134664"/>
            <a:ext cx="2564681" cy="1883664"/>
          </a:xfrm>
          <a:prstGeom prst="rect">
            <a:avLst/>
          </a:prstGeom>
        </p:spPr>
      </p:pic>
      <p:sp>
        <p:nvSpPr>
          <p:cNvPr id="6" name="TextBox 5">
            <a:extLst>
              <a:ext uri="{FF2B5EF4-FFF2-40B4-BE49-F238E27FC236}">
                <a16:creationId xmlns:a16="http://schemas.microsoft.com/office/drawing/2014/main" id="{68DF48E0-43F7-4018-3A9D-3B062BD9FFB7}"/>
              </a:ext>
            </a:extLst>
          </p:cNvPr>
          <p:cNvSpPr txBox="1"/>
          <p:nvPr/>
        </p:nvSpPr>
        <p:spPr>
          <a:xfrm>
            <a:off x="520861" y="3402957"/>
            <a:ext cx="4051139" cy="738664"/>
          </a:xfrm>
          <a:prstGeom prst="rect">
            <a:avLst/>
          </a:prstGeom>
          <a:noFill/>
        </p:spPr>
        <p:txBody>
          <a:bodyPr wrap="square" rtlCol="0">
            <a:spAutoFit/>
          </a:bodyPr>
          <a:lstStyle/>
          <a:p>
            <a:r>
              <a:rPr lang="en-US">
                <a:effectLst/>
                <a:latin typeface="Barlow" pitchFamily="2" charset="77"/>
              </a:rPr>
              <a:t>False Positives (Incorrectly predicted with Tumor)</a:t>
            </a:r>
          </a:p>
          <a:p>
            <a:pPr algn="ctr"/>
            <a:r>
              <a:rPr lang="en-US">
                <a:latin typeface="Barlow" pitchFamily="2" charset="77"/>
              </a:rPr>
              <a:t>Predicted: Yes</a:t>
            </a:r>
          </a:p>
          <a:p>
            <a:pPr algn="ctr"/>
            <a:r>
              <a:rPr lang="en-US">
                <a:latin typeface="Barlow" pitchFamily="2" charset="77"/>
              </a:rPr>
              <a:t>Actual: No</a:t>
            </a:r>
          </a:p>
        </p:txBody>
      </p:sp>
      <p:pic>
        <p:nvPicPr>
          <p:cNvPr id="4" name="Picture 3" descr="A close-up of a brain scan&#10;&#10;Description automatically generated">
            <a:extLst>
              <a:ext uri="{FF2B5EF4-FFF2-40B4-BE49-F238E27FC236}">
                <a16:creationId xmlns:a16="http://schemas.microsoft.com/office/drawing/2014/main" id="{08D97220-D1B3-BF93-98ED-567664D389AA}"/>
              </a:ext>
            </a:extLst>
          </p:cNvPr>
          <p:cNvPicPr>
            <a:picLocks noChangeAspect="1"/>
          </p:cNvPicPr>
          <p:nvPr/>
        </p:nvPicPr>
        <p:blipFill rotWithShape="1">
          <a:blip r:embed="rId4"/>
          <a:srcRect l="-46" t="-168" b="2602"/>
          <a:stretch/>
        </p:blipFill>
        <p:spPr>
          <a:xfrm>
            <a:off x="520861" y="1016525"/>
            <a:ext cx="8043810" cy="2057787"/>
          </a:xfrm>
          <a:prstGeom prst="rect">
            <a:avLst/>
          </a:prstGeom>
        </p:spPr>
      </p:pic>
    </p:spTree>
    <p:extLst>
      <p:ext uri="{BB962C8B-B14F-4D97-AF65-F5344CB8AC3E}">
        <p14:creationId xmlns:p14="http://schemas.microsoft.com/office/powerpoint/2010/main" val="3281369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4" name="Google Shape;224;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t>Conclusion </a:t>
            </a:r>
          </a:p>
        </p:txBody>
      </p:sp>
      <p:sp>
        <p:nvSpPr>
          <p:cNvPr id="225" name="Google Shape;225;p33"/>
          <p:cNvSpPr txBox="1">
            <a:spLocks noGrp="1"/>
          </p:cNvSpPr>
          <p:nvPr>
            <p:ph type="subTitle" idx="1"/>
          </p:nvPr>
        </p:nvSpPr>
        <p:spPr>
          <a:xfrm>
            <a:off x="324000" y="1016811"/>
            <a:ext cx="7063236" cy="3251234"/>
          </a:xfrm>
          <a:prstGeom prst="rect">
            <a:avLst/>
          </a:prstGeom>
        </p:spPr>
        <p:txBody>
          <a:bodyPr spcFirstLastPara="1" wrap="square" lIns="91425" tIns="91425" rIns="91425" bIns="91425" anchor="b" anchorCtr="0">
            <a:noAutofit/>
          </a:bodyPr>
          <a:lstStyle/>
          <a:p>
            <a:pPr marL="285750" indent="-285750">
              <a:buFont typeface="Arial"/>
              <a:buChar char="•"/>
            </a:pPr>
            <a:r>
              <a:rPr lang="en">
                <a:solidFill>
                  <a:schemeClr val="tx1"/>
                </a:solidFill>
              </a:rPr>
              <a:t>Getting or Finding More Data</a:t>
            </a:r>
            <a:endParaRPr lang="en-US">
              <a:solidFill>
                <a:schemeClr val="tx1"/>
              </a:solidFill>
            </a:endParaRPr>
          </a:p>
          <a:p>
            <a:pPr marL="285750" indent="-285750">
              <a:buFont typeface="Arial"/>
              <a:buChar char="•"/>
            </a:pPr>
            <a:r>
              <a:rPr lang="en">
                <a:solidFill>
                  <a:schemeClr val="tx1"/>
                </a:solidFill>
              </a:rPr>
              <a:t>Feature Engineering and Hyperparameter Tuning</a:t>
            </a:r>
          </a:p>
          <a:p>
            <a:pPr marL="285750" indent="-285750">
              <a:buFont typeface="Arial"/>
              <a:buChar char="•"/>
            </a:pPr>
            <a:r>
              <a:rPr lang="en">
                <a:solidFill>
                  <a:schemeClr val="tx1"/>
                </a:solidFill>
              </a:rPr>
              <a:t>Using Pre-Trained Models</a:t>
            </a:r>
          </a:p>
          <a:p>
            <a:pPr marL="742950" lvl="1">
              <a:buFont typeface="Courier New"/>
              <a:buChar char="o"/>
            </a:pPr>
            <a:r>
              <a:rPr lang="en" sz="1600">
                <a:solidFill>
                  <a:schemeClr val="tx1"/>
                </a:solidFill>
              </a:rPr>
              <a:t>U-Net for biomedical image </a:t>
            </a:r>
            <a:r>
              <a:rPr lang="en" sz="1600" err="1">
                <a:solidFill>
                  <a:schemeClr val="tx1"/>
                </a:solidFill>
              </a:rPr>
              <a:t>segmentatio</a:t>
            </a:r>
            <a:r>
              <a:rPr lang="en" sz="1600">
                <a:solidFill>
                  <a:schemeClr val="tx1"/>
                </a:solidFill>
              </a:rPr>
              <a:t> with pretrained weights for abnormality segmentation in brain MRI</a:t>
            </a:r>
          </a:p>
          <a:p>
            <a:pPr marL="742950" lvl="1">
              <a:buFont typeface="Courier New"/>
              <a:buChar char="o"/>
            </a:pPr>
            <a:r>
              <a:rPr lang="en" sz="1600">
                <a:solidFill>
                  <a:schemeClr val="tx1"/>
                </a:solidFill>
              </a:rPr>
              <a:t>Inception v3 is a convolutional neural network for assisting in image analysis and object detection</a:t>
            </a:r>
          </a:p>
          <a:p>
            <a:pPr marL="742950" lvl="1">
              <a:buFont typeface="Courier New"/>
              <a:buChar char="o"/>
            </a:pPr>
            <a:r>
              <a:rPr lang="en" sz="1600">
                <a:solidFill>
                  <a:schemeClr val="tx1"/>
                </a:solidFill>
              </a:rPr>
              <a:t>VGG-19 and VGG-16 convolutional neural network used for image classification, image recognition and object detection tasks</a:t>
            </a:r>
          </a:p>
        </p:txBody>
      </p:sp>
      <p:grpSp>
        <p:nvGrpSpPr>
          <p:cNvPr id="231" name="Google Shape;231;p33"/>
          <p:cNvGrpSpPr/>
          <p:nvPr/>
        </p:nvGrpSpPr>
        <p:grpSpPr>
          <a:xfrm>
            <a:off x="7369750" y="3629576"/>
            <a:ext cx="1713300" cy="1468650"/>
            <a:chOff x="7369750" y="3629576"/>
            <a:chExt cx="1713300" cy="1468650"/>
          </a:xfrm>
        </p:grpSpPr>
        <p:pic>
          <p:nvPicPr>
            <p:cNvPr id="232" name="Google Shape;232;p33"/>
            <p:cNvPicPr preferRelativeResize="0"/>
            <p:nvPr/>
          </p:nvPicPr>
          <p:blipFill>
            <a:blip r:embed="rId3">
              <a:alphaModFix/>
            </a:blip>
            <a:stretch>
              <a:fillRect/>
            </a:stretch>
          </p:blipFill>
          <p:spPr>
            <a:xfrm flipH="1">
              <a:off x="7369750" y="3732948"/>
              <a:ext cx="1713300" cy="1365278"/>
            </a:xfrm>
            <a:prstGeom prst="rect">
              <a:avLst/>
            </a:prstGeom>
            <a:noFill/>
            <a:ln>
              <a:noFill/>
            </a:ln>
          </p:spPr>
        </p:pic>
        <p:sp>
          <p:nvSpPr>
            <p:cNvPr id="233" name="Google Shape;233;p33"/>
            <p:cNvSpPr/>
            <p:nvPr/>
          </p:nvSpPr>
          <p:spPr>
            <a:xfrm rot="371848">
              <a:off x="7566356" y="3658000"/>
              <a:ext cx="558564" cy="587552"/>
            </a:xfrm>
            <a:prstGeom prst="star10">
              <a:avLst>
                <a:gd name="adj" fmla="val 17537"/>
                <a:gd name="hf" fmla="val 105146"/>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5BE511A-7D87-ABBD-405B-069F14A45490}"/>
              </a:ext>
            </a:extLst>
          </p:cNvPr>
          <p:cNvSpPr>
            <a:spLocks noGrp="1"/>
          </p:cNvSpPr>
          <p:nvPr>
            <p:ph type="subTitle" idx="1"/>
          </p:nvPr>
        </p:nvSpPr>
        <p:spPr/>
        <p:txBody>
          <a:bodyPr/>
          <a:lstStyle/>
          <a:p>
            <a:endParaRPr lang="en-US"/>
          </a:p>
          <a:p>
            <a:endParaRPr lang="en-US"/>
          </a:p>
        </p:txBody>
      </p:sp>
      <p:sp>
        <p:nvSpPr>
          <p:cNvPr id="8" name="Google Shape;405;p45">
            <a:extLst>
              <a:ext uri="{FF2B5EF4-FFF2-40B4-BE49-F238E27FC236}">
                <a16:creationId xmlns:a16="http://schemas.microsoft.com/office/drawing/2014/main" id="{211CDCF8-8E8D-1254-576D-527867452577}"/>
              </a:ext>
            </a:extLst>
          </p:cNvPr>
          <p:cNvSpPr/>
          <p:nvPr/>
        </p:nvSpPr>
        <p:spPr>
          <a:xfrm>
            <a:off x="0" y="0"/>
            <a:ext cx="9144000" cy="2904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0" name="Google Shape;407;p45">
            <a:extLst>
              <a:ext uri="{FF2B5EF4-FFF2-40B4-BE49-F238E27FC236}">
                <a16:creationId xmlns:a16="http://schemas.microsoft.com/office/drawing/2014/main" id="{61A7401C-CD00-DE61-3565-9B743E046F27}"/>
              </a:ext>
            </a:extLst>
          </p:cNvPr>
          <p:cNvSpPr txBox="1">
            <a:spLocks/>
          </p:cNvSpPr>
          <p:nvPr/>
        </p:nvSpPr>
        <p:spPr>
          <a:xfrm>
            <a:off x="1045175" y="1061050"/>
            <a:ext cx="3999600" cy="1312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Familjen Grotesk"/>
              <a:buNone/>
              <a:defRPr sz="3000" b="0" i="0" u="none" strike="noStrike" cap="none">
                <a:solidFill>
                  <a:schemeClr val="dk1"/>
                </a:solidFill>
                <a:latin typeface="Familjen Grotesk"/>
                <a:ea typeface="Familjen Grotesk"/>
                <a:cs typeface="Familjen Grotesk"/>
                <a:sym typeface="Familjen Grotesk"/>
              </a:defRPr>
            </a:lvl1pPr>
            <a:lvl2pPr marR="0" lvl="1" algn="l" rtl="0">
              <a:lnSpc>
                <a:spcPct val="100000"/>
              </a:lnSpc>
              <a:spcBef>
                <a:spcPts val="0"/>
              </a:spcBef>
              <a:spcAft>
                <a:spcPts val="0"/>
              </a:spcAft>
              <a:buClr>
                <a:schemeClr val="dk1"/>
              </a:buClr>
              <a:buSzPts val="3500"/>
              <a:buFont typeface="Familjen Grotesk"/>
              <a:buNone/>
              <a:defRPr sz="3500" b="0" i="0" u="none" strike="noStrike" cap="none">
                <a:solidFill>
                  <a:schemeClr val="dk1"/>
                </a:solidFill>
                <a:latin typeface="Familjen Grotesk"/>
                <a:ea typeface="Familjen Grotesk"/>
                <a:cs typeface="Familjen Grotesk"/>
                <a:sym typeface="Familjen Grotesk"/>
              </a:defRPr>
            </a:lvl2pPr>
            <a:lvl3pPr marR="0" lvl="2" algn="l" rtl="0">
              <a:lnSpc>
                <a:spcPct val="100000"/>
              </a:lnSpc>
              <a:spcBef>
                <a:spcPts val="0"/>
              </a:spcBef>
              <a:spcAft>
                <a:spcPts val="0"/>
              </a:spcAft>
              <a:buClr>
                <a:schemeClr val="dk1"/>
              </a:buClr>
              <a:buSzPts val="3500"/>
              <a:buFont typeface="Familjen Grotesk"/>
              <a:buNone/>
              <a:defRPr sz="3500" b="0" i="0" u="none" strike="noStrike" cap="none">
                <a:solidFill>
                  <a:schemeClr val="dk1"/>
                </a:solidFill>
                <a:latin typeface="Familjen Grotesk"/>
                <a:ea typeface="Familjen Grotesk"/>
                <a:cs typeface="Familjen Grotesk"/>
                <a:sym typeface="Familjen Grotesk"/>
              </a:defRPr>
            </a:lvl3pPr>
            <a:lvl4pPr marR="0" lvl="3" algn="l" rtl="0">
              <a:lnSpc>
                <a:spcPct val="100000"/>
              </a:lnSpc>
              <a:spcBef>
                <a:spcPts val="0"/>
              </a:spcBef>
              <a:spcAft>
                <a:spcPts val="0"/>
              </a:spcAft>
              <a:buClr>
                <a:schemeClr val="dk1"/>
              </a:buClr>
              <a:buSzPts val="3500"/>
              <a:buFont typeface="Familjen Grotesk"/>
              <a:buNone/>
              <a:defRPr sz="3500" b="0" i="0" u="none" strike="noStrike" cap="none">
                <a:solidFill>
                  <a:schemeClr val="dk1"/>
                </a:solidFill>
                <a:latin typeface="Familjen Grotesk"/>
                <a:ea typeface="Familjen Grotesk"/>
                <a:cs typeface="Familjen Grotesk"/>
                <a:sym typeface="Familjen Grotesk"/>
              </a:defRPr>
            </a:lvl4pPr>
            <a:lvl5pPr marR="0" lvl="4" algn="l" rtl="0">
              <a:lnSpc>
                <a:spcPct val="100000"/>
              </a:lnSpc>
              <a:spcBef>
                <a:spcPts val="0"/>
              </a:spcBef>
              <a:spcAft>
                <a:spcPts val="0"/>
              </a:spcAft>
              <a:buClr>
                <a:schemeClr val="dk1"/>
              </a:buClr>
              <a:buSzPts val="3500"/>
              <a:buFont typeface="Familjen Grotesk"/>
              <a:buNone/>
              <a:defRPr sz="3500" b="0" i="0" u="none" strike="noStrike" cap="none">
                <a:solidFill>
                  <a:schemeClr val="dk1"/>
                </a:solidFill>
                <a:latin typeface="Familjen Grotesk"/>
                <a:ea typeface="Familjen Grotesk"/>
                <a:cs typeface="Familjen Grotesk"/>
                <a:sym typeface="Familjen Grotesk"/>
              </a:defRPr>
            </a:lvl5pPr>
            <a:lvl6pPr marR="0" lvl="5" algn="l" rtl="0">
              <a:lnSpc>
                <a:spcPct val="100000"/>
              </a:lnSpc>
              <a:spcBef>
                <a:spcPts val="0"/>
              </a:spcBef>
              <a:spcAft>
                <a:spcPts val="0"/>
              </a:spcAft>
              <a:buClr>
                <a:schemeClr val="dk1"/>
              </a:buClr>
              <a:buSzPts val="3500"/>
              <a:buFont typeface="Familjen Grotesk"/>
              <a:buNone/>
              <a:defRPr sz="3500" b="0" i="0" u="none" strike="noStrike" cap="none">
                <a:solidFill>
                  <a:schemeClr val="dk1"/>
                </a:solidFill>
                <a:latin typeface="Familjen Grotesk"/>
                <a:ea typeface="Familjen Grotesk"/>
                <a:cs typeface="Familjen Grotesk"/>
                <a:sym typeface="Familjen Grotesk"/>
              </a:defRPr>
            </a:lvl6pPr>
            <a:lvl7pPr marR="0" lvl="6" algn="l" rtl="0">
              <a:lnSpc>
                <a:spcPct val="100000"/>
              </a:lnSpc>
              <a:spcBef>
                <a:spcPts val="0"/>
              </a:spcBef>
              <a:spcAft>
                <a:spcPts val="0"/>
              </a:spcAft>
              <a:buClr>
                <a:schemeClr val="dk1"/>
              </a:buClr>
              <a:buSzPts val="3500"/>
              <a:buFont typeface="Familjen Grotesk"/>
              <a:buNone/>
              <a:defRPr sz="3500" b="0" i="0" u="none" strike="noStrike" cap="none">
                <a:solidFill>
                  <a:schemeClr val="dk1"/>
                </a:solidFill>
                <a:latin typeface="Familjen Grotesk"/>
                <a:ea typeface="Familjen Grotesk"/>
                <a:cs typeface="Familjen Grotesk"/>
                <a:sym typeface="Familjen Grotesk"/>
              </a:defRPr>
            </a:lvl7pPr>
            <a:lvl8pPr marR="0" lvl="7" algn="l" rtl="0">
              <a:lnSpc>
                <a:spcPct val="100000"/>
              </a:lnSpc>
              <a:spcBef>
                <a:spcPts val="0"/>
              </a:spcBef>
              <a:spcAft>
                <a:spcPts val="0"/>
              </a:spcAft>
              <a:buClr>
                <a:schemeClr val="dk1"/>
              </a:buClr>
              <a:buSzPts val="3500"/>
              <a:buFont typeface="Familjen Grotesk"/>
              <a:buNone/>
              <a:defRPr sz="3500" b="0" i="0" u="none" strike="noStrike" cap="none">
                <a:solidFill>
                  <a:schemeClr val="dk1"/>
                </a:solidFill>
                <a:latin typeface="Familjen Grotesk"/>
                <a:ea typeface="Familjen Grotesk"/>
                <a:cs typeface="Familjen Grotesk"/>
                <a:sym typeface="Familjen Grotesk"/>
              </a:defRPr>
            </a:lvl8pPr>
            <a:lvl9pPr marR="0" lvl="8" algn="l" rtl="0">
              <a:lnSpc>
                <a:spcPct val="100000"/>
              </a:lnSpc>
              <a:spcBef>
                <a:spcPts val="0"/>
              </a:spcBef>
              <a:spcAft>
                <a:spcPts val="0"/>
              </a:spcAft>
              <a:buClr>
                <a:schemeClr val="dk1"/>
              </a:buClr>
              <a:buSzPts val="3500"/>
              <a:buFont typeface="Familjen Grotesk"/>
              <a:buNone/>
              <a:defRPr sz="3500" b="0" i="0" u="none" strike="noStrike" cap="none">
                <a:solidFill>
                  <a:schemeClr val="dk1"/>
                </a:solidFill>
                <a:latin typeface="Familjen Grotesk"/>
                <a:ea typeface="Familjen Grotesk"/>
                <a:cs typeface="Familjen Grotesk"/>
                <a:sym typeface="Familjen Grotesk"/>
              </a:defRPr>
            </a:lvl9pPr>
          </a:lstStyle>
          <a:p>
            <a:pPr algn="r"/>
            <a:r>
              <a:rPr lang="en-US"/>
              <a:t>Thanks!</a:t>
            </a:r>
          </a:p>
        </p:txBody>
      </p:sp>
      <p:sp>
        <p:nvSpPr>
          <p:cNvPr id="12" name="Google Shape;406;p45">
            <a:extLst>
              <a:ext uri="{FF2B5EF4-FFF2-40B4-BE49-F238E27FC236}">
                <a16:creationId xmlns:a16="http://schemas.microsoft.com/office/drawing/2014/main" id="{40CCBEBD-69F7-18BB-F928-177C437A4CBC}"/>
              </a:ext>
            </a:extLst>
          </p:cNvPr>
          <p:cNvSpPr txBox="1">
            <a:spLocks/>
          </p:cNvSpPr>
          <p:nvPr/>
        </p:nvSpPr>
        <p:spPr>
          <a:xfrm>
            <a:off x="1734833" y="2374318"/>
            <a:ext cx="3513600" cy="99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0" indent="0" algn="r"/>
            <a:r>
              <a:rPr lang="en-US" b="1"/>
              <a:t>Do you have any questions?</a:t>
            </a:r>
          </a:p>
        </p:txBody>
      </p:sp>
      <p:pic>
        <p:nvPicPr>
          <p:cNvPr id="16" name="Google Shape;409;p45" descr="A pink brain with black background&#10;&#10;Description automatically generated">
            <a:extLst>
              <a:ext uri="{FF2B5EF4-FFF2-40B4-BE49-F238E27FC236}">
                <a16:creationId xmlns:a16="http://schemas.microsoft.com/office/drawing/2014/main" id="{6A62478D-B631-C712-04AF-1205D83F697C}"/>
              </a:ext>
            </a:extLst>
          </p:cNvPr>
          <p:cNvPicPr preferRelativeResize="0"/>
          <p:nvPr/>
        </p:nvPicPr>
        <p:blipFill>
          <a:blip r:embed="rId2">
            <a:alphaModFix/>
          </a:blip>
          <a:stretch>
            <a:fillRect/>
          </a:stretch>
        </p:blipFill>
        <p:spPr>
          <a:xfrm>
            <a:off x="6293125" y="268900"/>
            <a:ext cx="2393249" cy="4407700"/>
          </a:xfrm>
          <a:prstGeom prst="rect">
            <a:avLst/>
          </a:prstGeom>
          <a:noFill/>
          <a:ln>
            <a:noFill/>
          </a:ln>
        </p:spPr>
      </p:pic>
    </p:spTree>
    <p:extLst>
      <p:ext uri="{BB962C8B-B14F-4D97-AF65-F5344CB8AC3E}">
        <p14:creationId xmlns:p14="http://schemas.microsoft.com/office/powerpoint/2010/main" val="3787120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708" name="Google Shape;708;p47"/>
          <p:cNvSpPr txBox="1">
            <a:spLocks noGrp="1"/>
          </p:cNvSpPr>
          <p:nvPr>
            <p:ph type="body" idx="1"/>
          </p:nvPr>
        </p:nvSpPr>
        <p:spPr>
          <a:xfrm>
            <a:off x="720000" y="1053775"/>
            <a:ext cx="7704000" cy="355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Did you like the resources in this template? Get them on these websites:</a:t>
            </a:r>
            <a:endParaRPr>
              <a:solidFill>
                <a:schemeClr val="dk1"/>
              </a:solidFill>
            </a:endParaRPr>
          </a:p>
          <a:p>
            <a:pPr marL="0" lvl="0" indent="0" algn="l" rtl="0">
              <a:spcBef>
                <a:spcPts val="1000"/>
              </a:spcBef>
              <a:spcAft>
                <a:spcPts val="0"/>
              </a:spcAft>
              <a:buNone/>
            </a:pPr>
            <a:r>
              <a:rPr lang="en" b="1">
                <a:solidFill>
                  <a:schemeClr val="dk1"/>
                </a:solidFill>
              </a:rPr>
              <a:t>Vectors</a:t>
            </a:r>
            <a:endParaRPr b="1">
              <a:solidFill>
                <a:schemeClr val="dk1"/>
              </a:solidFill>
            </a:endParaRPr>
          </a:p>
          <a:p>
            <a:pPr marL="457200" lvl="0" indent="-317500" algn="l" rtl="0">
              <a:spcBef>
                <a:spcPts val="0"/>
              </a:spcBef>
              <a:spcAft>
                <a:spcPts val="0"/>
              </a:spcAft>
              <a:buClr>
                <a:schemeClr val="dk1"/>
              </a:buClr>
              <a:buSzPts val="1400"/>
              <a:buChar char="●"/>
            </a:pPr>
            <a:r>
              <a:rPr lang="en" u="sng">
                <a:solidFill>
                  <a:schemeClr val="dk1"/>
                </a:solidFill>
                <a:hlinkClick r:id="rId3">
                  <a:extLst>
                    <a:ext uri="{A12FA001-AC4F-418D-AE19-62706E023703}">
                      <ahyp:hlinkClr xmlns:ahyp="http://schemas.microsoft.com/office/drawing/2018/hyperlinkcolor" val="tx"/>
                    </a:ext>
                  </a:extLst>
                </a:hlinkClick>
              </a:rPr>
              <a:t>Brain function icons set with fear and joy symbols flat isolated vector illustration</a:t>
            </a:r>
            <a:endParaRPr>
              <a:solidFill>
                <a:schemeClr val="dk1"/>
              </a:solidFill>
            </a:endParaRPr>
          </a:p>
          <a:p>
            <a:pPr marL="457200" lvl="0" indent="-317500" algn="l" rtl="0">
              <a:spcBef>
                <a:spcPts val="0"/>
              </a:spcBef>
              <a:spcAft>
                <a:spcPts val="0"/>
              </a:spcAft>
              <a:buClr>
                <a:schemeClr val="dk1"/>
              </a:buClr>
              <a:buSzPts val="1400"/>
              <a:buChar char="●"/>
            </a:pPr>
            <a:r>
              <a:rPr lang="en" u="sng">
                <a:solidFill>
                  <a:schemeClr val="dk1"/>
                </a:solidFill>
                <a:hlinkClick r:id="rId4">
                  <a:extLst>
                    <a:ext uri="{A12FA001-AC4F-418D-AE19-62706E023703}">
                      <ahyp:hlinkClr xmlns:ahyp="http://schemas.microsoft.com/office/drawing/2018/hyperlinkcolor" val="tx"/>
                    </a:ext>
                  </a:extLst>
                </a:hlinkClick>
              </a:rPr>
              <a:t>Brain function set with stem and lobe symbols flat isolated vector illustration</a:t>
            </a:r>
            <a:endParaRPr>
              <a:solidFill>
                <a:schemeClr val="dk1"/>
              </a:solidFill>
            </a:endParaRPr>
          </a:p>
          <a:p>
            <a:pPr marL="457200" lvl="0" indent="-317500" algn="l" rtl="0">
              <a:spcBef>
                <a:spcPts val="0"/>
              </a:spcBef>
              <a:spcAft>
                <a:spcPts val="0"/>
              </a:spcAft>
              <a:buClr>
                <a:schemeClr val="dk1"/>
              </a:buClr>
              <a:buSzPts val="1400"/>
              <a:buChar char="●"/>
            </a:pPr>
            <a:r>
              <a:rPr lang="en" u="sng">
                <a:solidFill>
                  <a:schemeClr val="dk1"/>
                </a:solidFill>
                <a:hlinkClick r:id="rId5">
                  <a:extLst>
                    <a:ext uri="{A12FA001-AC4F-418D-AE19-62706E023703}">
                      <ahyp:hlinkClr xmlns:ahyp="http://schemas.microsoft.com/office/drawing/2018/hyperlinkcolor" val="tx"/>
                    </a:ext>
                  </a:extLst>
                </a:hlinkClick>
              </a:rPr>
              <a:t>Brain function background with art and science symbols flat vector illustration</a:t>
            </a:r>
            <a:endParaRPr>
              <a:solidFill>
                <a:schemeClr val="dk1"/>
              </a:solidFill>
            </a:endParaRPr>
          </a:p>
          <a:p>
            <a:pPr marL="457200" lvl="0" indent="-317500" algn="l" rtl="0">
              <a:spcBef>
                <a:spcPts val="0"/>
              </a:spcBef>
              <a:spcAft>
                <a:spcPts val="0"/>
              </a:spcAft>
              <a:buClr>
                <a:schemeClr val="dk1"/>
              </a:buClr>
              <a:buSzPts val="1400"/>
              <a:buChar char="●"/>
            </a:pPr>
            <a:r>
              <a:rPr lang="en" u="sng">
                <a:solidFill>
                  <a:schemeClr val="dk1"/>
                </a:solidFill>
                <a:hlinkClick r:id="rId6">
                  <a:extLst>
                    <a:ext uri="{A12FA001-AC4F-418D-AE19-62706E023703}">
                      <ahyp:hlinkClr xmlns:ahyp="http://schemas.microsoft.com/office/drawing/2018/hyperlinkcolor" val="tx"/>
                    </a:ext>
                  </a:extLst>
                </a:hlinkClick>
              </a:rPr>
              <a:t>Brain function infographic set with emotions and activity symbols flat vector illustration</a:t>
            </a:r>
            <a:endParaRPr>
              <a:solidFill>
                <a:schemeClr val="dk1"/>
              </a:solidFill>
            </a:endParaRPr>
          </a:p>
          <a:p>
            <a:pPr marL="0" lvl="0" indent="0" algn="l" rtl="0">
              <a:spcBef>
                <a:spcPts val="1000"/>
              </a:spcBef>
              <a:spcAft>
                <a:spcPts val="0"/>
              </a:spcAft>
              <a:buNone/>
            </a:pPr>
            <a:r>
              <a:rPr lang="en" b="1">
                <a:solidFill>
                  <a:schemeClr val="dk1"/>
                </a:solidFill>
              </a:rPr>
              <a:t>Icons</a:t>
            </a:r>
            <a:endParaRPr b="1">
              <a:solidFill>
                <a:schemeClr val="dk1"/>
              </a:solidFill>
            </a:endParaRPr>
          </a:p>
          <a:p>
            <a:pPr marL="457200" lvl="0" indent="-317500" algn="l" rtl="0">
              <a:spcBef>
                <a:spcPts val="0"/>
              </a:spcBef>
              <a:spcAft>
                <a:spcPts val="0"/>
              </a:spcAft>
              <a:buClr>
                <a:schemeClr val="dk1"/>
              </a:buClr>
              <a:buSzPts val="1400"/>
              <a:buChar char="●"/>
            </a:pPr>
            <a:r>
              <a:rPr lang="en" u="sng">
                <a:solidFill>
                  <a:schemeClr val="dk1"/>
                </a:solidFill>
                <a:hlinkClick r:id="rId7">
                  <a:extLst>
                    <a:ext uri="{A12FA001-AC4F-418D-AE19-62706E023703}">
                      <ahyp:hlinkClr xmlns:ahyp="http://schemas.microsoft.com/office/drawing/2018/hyperlinkcolor" val="tx"/>
                    </a:ext>
                  </a:extLst>
                </a:hlinkClick>
              </a:rPr>
              <a:t>https://www.flaticon.com/packs/central-nervous-system-4?word=neurology</a:t>
            </a:r>
            <a:endParaRPr>
              <a:solidFill>
                <a:schemeClr val="dk1"/>
              </a:solidFill>
            </a:endParaRPr>
          </a:p>
          <a:p>
            <a:pPr marL="0" lvl="0" indent="0" algn="l" rtl="0">
              <a:spcBef>
                <a:spcPts val="1000"/>
              </a:spcBef>
              <a:spcAft>
                <a:spcPts val="0"/>
              </a:spcAft>
              <a:buNone/>
            </a:pPr>
            <a:r>
              <a:rPr lang="en" b="1">
                <a:solidFill>
                  <a:schemeClr val="dk1"/>
                </a:solidFill>
              </a:rPr>
              <a:t>Photos</a:t>
            </a:r>
            <a:endParaRPr b="1">
              <a:solidFill>
                <a:schemeClr val="dk1"/>
              </a:solidFill>
            </a:endParaRPr>
          </a:p>
          <a:p>
            <a:pPr marL="457200" lvl="0" indent="-317500" algn="l" rtl="0">
              <a:spcBef>
                <a:spcPts val="0"/>
              </a:spcBef>
              <a:spcAft>
                <a:spcPts val="0"/>
              </a:spcAft>
              <a:buClr>
                <a:schemeClr val="dk1"/>
              </a:buClr>
              <a:buSzPts val="1400"/>
              <a:buChar char="●"/>
            </a:pPr>
            <a:endParaRPr lang="en" u="sng">
              <a:solidFill>
                <a:schemeClr val="dk1"/>
              </a:solidFill>
            </a:endParaRPr>
          </a:p>
          <a:p>
            <a:pPr>
              <a:buClr>
                <a:schemeClr val="dk1"/>
              </a:buClr>
            </a:pPr>
            <a:r>
              <a:rPr lang="en">
                <a:solidFill>
                  <a:schemeClr val="dk1"/>
                </a:solidFill>
              </a:rPr>
              <a:t>https://www.kaggle.com/datasets/navoneel/brain-mri-images-for-brain-tumor-detection/data</a:t>
            </a:r>
          </a:p>
          <a:p>
            <a:pPr>
              <a:buClr>
                <a:schemeClr val="dk1"/>
              </a:buClr>
            </a:pPr>
            <a:endParaRPr lang="en"/>
          </a:p>
          <a:p>
            <a:pPr marL="457200" lvl="0" indent="-317500" algn="l">
              <a:spcBef>
                <a:spcPts val="0"/>
              </a:spcBef>
              <a:spcAft>
                <a:spcPts val="0"/>
              </a:spcAft>
              <a:buClr>
                <a:schemeClr val="dk1"/>
              </a:buClr>
              <a:buSzPts val="1400"/>
              <a:buChar char="●"/>
            </a:pPr>
            <a:endParaRPr lang="en" u="sng">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2B16A-48AB-A82B-E9C6-77E4657B48EA}"/>
              </a:ext>
            </a:extLst>
          </p:cNvPr>
          <p:cNvSpPr>
            <a:spLocks noGrp="1"/>
          </p:cNvSpPr>
          <p:nvPr>
            <p:ph type="title"/>
          </p:nvPr>
        </p:nvSpPr>
        <p:spPr/>
        <p:txBody>
          <a:bodyPr/>
          <a:lstStyle/>
          <a:p>
            <a:pPr algn="ctr"/>
            <a:r>
              <a:rPr lang="en-US">
                <a:latin typeface="Barlow"/>
              </a:rPr>
              <a:t>Introduction</a:t>
            </a:r>
          </a:p>
        </p:txBody>
      </p:sp>
      <p:sp>
        <p:nvSpPr>
          <p:cNvPr id="5" name="Subtitle 4">
            <a:extLst>
              <a:ext uri="{FF2B5EF4-FFF2-40B4-BE49-F238E27FC236}">
                <a16:creationId xmlns:a16="http://schemas.microsoft.com/office/drawing/2014/main" id="{BF94FAEF-4CC0-DE33-7BF8-C10678A24BF8}"/>
              </a:ext>
            </a:extLst>
          </p:cNvPr>
          <p:cNvSpPr>
            <a:spLocks noGrp="1"/>
          </p:cNvSpPr>
          <p:nvPr>
            <p:ph type="subTitle" idx="2"/>
          </p:nvPr>
        </p:nvSpPr>
        <p:spPr>
          <a:xfrm>
            <a:off x="388026" y="1286980"/>
            <a:ext cx="4094218" cy="3084528"/>
          </a:xfrm>
        </p:spPr>
        <p:txBody>
          <a:bodyPr/>
          <a:lstStyle/>
          <a:p>
            <a:pPr>
              <a:buFont typeface="Arial"/>
              <a:buChar char="•"/>
            </a:pPr>
            <a:r>
              <a:rPr lang="en-US">
                <a:solidFill>
                  <a:srgbClr val="0D0D0D"/>
                </a:solidFill>
              </a:rPr>
              <a:t>Brain tumors are among the most perilous diseases, demanding early and precise detection methods.</a:t>
            </a:r>
            <a:endParaRPr lang="en-US"/>
          </a:p>
          <a:p>
            <a:pPr>
              <a:buFont typeface="Arial"/>
              <a:buChar char="•"/>
            </a:pPr>
            <a:endParaRPr lang="en-US">
              <a:solidFill>
                <a:srgbClr val="0D0D0D"/>
              </a:solidFill>
            </a:endParaRPr>
          </a:p>
          <a:p>
            <a:pPr>
              <a:buFont typeface="Arial"/>
              <a:buChar char="•"/>
            </a:pPr>
            <a:r>
              <a:rPr lang="en-US">
                <a:solidFill>
                  <a:srgbClr val="0D0D0D"/>
                </a:solidFill>
              </a:rPr>
              <a:t>Currently, most detection and diagnosis methods rely on the assessments of neuro-specialists and radiologists for image evaluation, which can be prone to human errors and are time-consuming.</a:t>
            </a:r>
            <a:endParaRPr lang="en-US"/>
          </a:p>
          <a:p>
            <a:pPr>
              <a:buFont typeface="Arial"/>
              <a:buChar char="•"/>
            </a:pPr>
            <a:endParaRPr lang="en-US">
              <a:solidFill>
                <a:srgbClr val="0D0D0D"/>
              </a:solidFill>
            </a:endParaRPr>
          </a:p>
          <a:p>
            <a:pPr>
              <a:buFont typeface="Arial"/>
              <a:buChar char="•"/>
            </a:pPr>
            <a:r>
              <a:rPr lang="en-US">
                <a:solidFill>
                  <a:srgbClr val="0D0D0D"/>
                </a:solidFill>
              </a:rPr>
              <a:t>The primary aim of our project is to develop a CNN model capable of classifying whether a subject has a tumor or not, based on MRI scan images.</a:t>
            </a:r>
            <a:endParaRPr lang="en-US"/>
          </a:p>
          <a:p>
            <a:endParaRPr lang="en-US"/>
          </a:p>
        </p:txBody>
      </p:sp>
      <p:pic>
        <p:nvPicPr>
          <p:cNvPr id="8" name="Picture 7" descr="A person looking at a magnifying glass&#10;&#10;Description automatically generated">
            <a:extLst>
              <a:ext uri="{FF2B5EF4-FFF2-40B4-BE49-F238E27FC236}">
                <a16:creationId xmlns:a16="http://schemas.microsoft.com/office/drawing/2014/main" id="{96F9C030-588E-9C3B-725A-7C60145776AC}"/>
              </a:ext>
            </a:extLst>
          </p:cNvPr>
          <p:cNvPicPr>
            <a:picLocks noChangeAspect="1"/>
          </p:cNvPicPr>
          <p:nvPr/>
        </p:nvPicPr>
        <p:blipFill>
          <a:blip r:embed="rId3"/>
          <a:stretch>
            <a:fillRect/>
          </a:stretch>
        </p:blipFill>
        <p:spPr>
          <a:xfrm>
            <a:off x="5235578" y="1285035"/>
            <a:ext cx="3059947" cy="3086100"/>
          </a:xfrm>
          <a:prstGeom prst="rect">
            <a:avLst/>
          </a:prstGeom>
        </p:spPr>
      </p:pic>
    </p:spTree>
    <p:extLst>
      <p:ext uri="{BB962C8B-B14F-4D97-AF65-F5344CB8AC3E}">
        <p14:creationId xmlns:p14="http://schemas.microsoft.com/office/powerpoint/2010/main" val="3290755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75BFF-AC20-457C-B604-09D3070739A4}"/>
              </a:ext>
            </a:extLst>
          </p:cNvPr>
          <p:cNvSpPr>
            <a:spLocks noGrp="1"/>
          </p:cNvSpPr>
          <p:nvPr>
            <p:ph type="title"/>
          </p:nvPr>
        </p:nvSpPr>
        <p:spPr/>
        <p:txBody>
          <a:bodyPr/>
          <a:lstStyle/>
          <a:p>
            <a:r>
              <a:rPr lang="en-US"/>
              <a:t>        </a:t>
            </a:r>
          </a:p>
        </p:txBody>
      </p:sp>
      <p:sp>
        <p:nvSpPr>
          <p:cNvPr id="3" name="Text Placeholder 2">
            <a:extLst>
              <a:ext uri="{FF2B5EF4-FFF2-40B4-BE49-F238E27FC236}">
                <a16:creationId xmlns:a16="http://schemas.microsoft.com/office/drawing/2014/main" id="{431A5518-183D-E09B-EDCF-23699A7DF967}"/>
              </a:ext>
            </a:extLst>
          </p:cNvPr>
          <p:cNvSpPr>
            <a:spLocks noGrp="1"/>
          </p:cNvSpPr>
          <p:nvPr>
            <p:ph type="body" idx="1"/>
          </p:nvPr>
        </p:nvSpPr>
        <p:spPr>
          <a:xfrm>
            <a:off x="720000" y="538572"/>
            <a:ext cx="8073093" cy="4328606"/>
          </a:xfrm>
        </p:spPr>
        <p:txBody>
          <a:bodyPr/>
          <a:lstStyle/>
          <a:p>
            <a:pPr marL="139700" indent="0">
              <a:buNone/>
            </a:pPr>
            <a:r>
              <a:rPr lang="en-US" b="1" u="sng">
                <a:solidFill>
                  <a:srgbClr val="0D0D0D"/>
                </a:solidFill>
              </a:rPr>
              <a:t>IBM Watson Health Imaging</a:t>
            </a:r>
            <a:endParaRPr lang="en-US" u="sng"/>
          </a:p>
          <a:p>
            <a:pPr marL="139700" indent="0">
              <a:buNone/>
            </a:pPr>
            <a:endParaRPr lang="en-US" b="1" u="sng">
              <a:solidFill>
                <a:srgbClr val="0D0D0D"/>
              </a:solidFill>
            </a:endParaRPr>
          </a:p>
          <a:p>
            <a:pPr marL="139700" indent="0">
              <a:buNone/>
            </a:pPr>
            <a:r>
              <a:rPr lang="en-US">
                <a:solidFill>
                  <a:srgbClr val="0D0D0D"/>
                </a:solidFill>
              </a:rPr>
              <a:t>IBM has developed AI-driven tools that help in analyzing medical imaging, including MRIs of the brain. Their software can assist in identifying abnormalities and providing quantitative data that can be critical in diagnosis and treatment planning.</a:t>
            </a:r>
            <a:endParaRPr lang="en-US"/>
          </a:p>
          <a:p>
            <a:pPr marL="139700" indent="0">
              <a:buNone/>
            </a:pPr>
            <a:endParaRPr lang="en-US" b="1">
              <a:solidFill>
                <a:srgbClr val="0D0D0D"/>
              </a:solidFill>
            </a:endParaRPr>
          </a:p>
          <a:p>
            <a:pPr marL="139700" indent="0">
              <a:buNone/>
            </a:pPr>
            <a:endParaRPr lang="en-US" b="1">
              <a:solidFill>
                <a:srgbClr val="0D0D0D"/>
              </a:solidFill>
            </a:endParaRPr>
          </a:p>
          <a:p>
            <a:pPr marL="139700" indent="0">
              <a:buNone/>
            </a:pPr>
            <a:r>
              <a:rPr lang="en-US" b="1" u="sng">
                <a:solidFill>
                  <a:srgbClr val="0D0D0D"/>
                </a:solidFill>
              </a:rPr>
              <a:t>GE Healthcare's Edison Platform</a:t>
            </a:r>
          </a:p>
          <a:p>
            <a:pPr marL="139700" indent="0">
              <a:buNone/>
            </a:pPr>
            <a:r>
              <a:rPr lang="en-US">
                <a:solidFill>
                  <a:srgbClr val="0D0D0D"/>
                </a:solidFill>
              </a:rPr>
              <a:t>Developed by Google’s DeepMind, this AI system has demonstrated proficiency in identifying different types of brain cancers by analyzing MRI scans. </a:t>
            </a:r>
            <a:endParaRPr lang="en-US"/>
          </a:p>
          <a:p>
            <a:pPr marL="139700" indent="0">
              <a:buNone/>
            </a:pPr>
            <a:endParaRPr lang="en-US" b="1">
              <a:solidFill>
                <a:srgbClr val="0D0D0D"/>
              </a:solidFill>
            </a:endParaRPr>
          </a:p>
          <a:p>
            <a:pPr marL="139700" indent="0">
              <a:buNone/>
            </a:pPr>
            <a:endParaRPr lang="en-US" b="1">
              <a:solidFill>
                <a:srgbClr val="0D0D0D"/>
              </a:solidFill>
            </a:endParaRPr>
          </a:p>
          <a:p>
            <a:pPr marL="139700" indent="0">
              <a:buNone/>
            </a:pPr>
            <a:r>
              <a:rPr lang="en-US" b="1">
                <a:solidFill>
                  <a:srgbClr val="0D0D0D"/>
                </a:solidFill>
              </a:rPr>
              <a:t>Siemens </a:t>
            </a:r>
            <a:r>
              <a:rPr lang="en-US" b="1" err="1">
                <a:solidFill>
                  <a:srgbClr val="0D0D0D"/>
                </a:solidFill>
              </a:rPr>
              <a:t>Healthineers</a:t>
            </a:r>
            <a:r>
              <a:rPr lang="en-US" b="1">
                <a:solidFill>
                  <a:srgbClr val="0D0D0D"/>
                </a:solidFill>
              </a:rPr>
              <a:t>' AI-Rad Companion                      </a:t>
            </a:r>
          </a:p>
          <a:p>
            <a:pPr marL="139700" indent="0">
              <a:buNone/>
            </a:pPr>
            <a:r>
              <a:rPr lang="en-US">
                <a:solidFill>
                  <a:srgbClr val="0D0D0D"/>
                </a:solidFill>
              </a:rPr>
              <a:t>his platform uses AI to provide tools that help improve the efficiency of image processing and analysis, including brain scans. Edison can assist in detecting and characterizing tumors within the brain.</a:t>
            </a:r>
            <a:endParaRPr lang="en-US"/>
          </a:p>
          <a:p>
            <a:pPr marL="139700" indent="0">
              <a:buNone/>
            </a:pPr>
            <a:endParaRPr lang="en-US" b="1">
              <a:solidFill>
                <a:srgbClr val="0D0D0D"/>
              </a:solidFill>
            </a:endParaRPr>
          </a:p>
          <a:p>
            <a:pPr marL="139700" indent="0">
              <a:buNone/>
            </a:pPr>
            <a:endParaRPr lang="en-US" b="1">
              <a:solidFill>
                <a:srgbClr val="0D0D0D"/>
              </a:solidFill>
            </a:endParaRPr>
          </a:p>
          <a:p>
            <a:pPr marL="139700" indent="0">
              <a:buNone/>
            </a:pPr>
            <a:r>
              <a:rPr lang="en-US" b="1" err="1">
                <a:solidFill>
                  <a:srgbClr val="0D0D0D"/>
                </a:solidFill>
              </a:rPr>
              <a:t>Aidoc's</a:t>
            </a:r>
            <a:r>
              <a:rPr lang="en-US" b="1">
                <a:solidFill>
                  <a:srgbClr val="0D0D0D"/>
                </a:solidFill>
              </a:rPr>
              <a:t> AI Solutions    </a:t>
            </a:r>
            <a:endParaRPr lang="en-US"/>
          </a:p>
          <a:p>
            <a:pPr marL="139700" indent="0">
              <a:buNone/>
            </a:pPr>
            <a:r>
              <a:rPr lang="en-US">
                <a:solidFill>
                  <a:srgbClr val="0D0D0D"/>
                </a:solidFill>
              </a:rPr>
              <a:t>Known for providing always-on AI solutions for radiologists, </a:t>
            </a:r>
            <a:r>
              <a:rPr lang="en-US" err="1">
                <a:solidFill>
                  <a:srgbClr val="0D0D0D"/>
                </a:solidFill>
              </a:rPr>
              <a:t>Aidoc's</a:t>
            </a:r>
            <a:r>
              <a:rPr lang="en-US">
                <a:solidFill>
                  <a:srgbClr val="0D0D0D"/>
                </a:solidFill>
              </a:rPr>
              <a:t> technology can flag acute abnormalities in real time on brain scans, which helps in prioritizing urgent cases.</a:t>
            </a:r>
            <a:endParaRPr lang="en-US"/>
          </a:p>
          <a:p>
            <a:pPr marL="139700" indent="0">
              <a:buNone/>
            </a:pPr>
            <a:endParaRPr lang="en-US" b="1">
              <a:solidFill>
                <a:srgbClr val="0D0D0D"/>
              </a:solidFill>
            </a:endParaRPr>
          </a:p>
          <a:p>
            <a:pPr marL="139700" indent="0">
              <a:buNone/>
            </a:pPr>
            <a:endParaRPr lang="en-US" b="1">
              <a:solidFill>
                <a:srgbClr val="0D0D0D"/>
              </a:solidFill>
            </a:endParaRPr>
          </a:p>
          <a:p>
            <a:pPr marL="139700" indent="0">
              <a:buNone/>
            </a:pPr>
            <a:r>
              <a:rPr lang="en-US" b="1">
                <a:solidFill>
                  <a:srgbClr val="0D0D0D"/>
                </a:solidFill>
              </a:rPr>
              <a:t>                                                                         </a:t>
            </a:r>
          </a:p>
        </p:txBody>
      </p:sp>
      <p:pic>
        <p:nvPicPr>
          <p:cNvPr id="4" name="Picture 3" descr="IBM Unveils Watson-Powered Imaging Solutions for Healthcare Providers">
            <a:extLst>
              <a:ext uri="{FF2B5EF4-FFF2-40B4-BE49-F238E27FC236}">
                <a16:creationId xmlns:a16="http://schemas.microsoft.com/office/drawing/2014/main" id="{169100AB-B4C8-7A85-DD80-AACE66DEF7F9}"/>
              </a:ext>
            </a:extLst>
          </p:cNvPr>
          <p:cNvPicPr>
            <a:picLocks noChangeAspect="1"/>
          </p:cNvPicPr>
          <p:nvPr/>
        </p:nvPicPr>
        <p:blipFill>
          <a:blip r:embed="rId2"/>
          <a:stretch>
            <a:fillRect/>
          </a:stretch>
        </p:blipFill>
        <p:spPr>
          <a:xfrm>
            <a:off x="124613" y="540225"/>
            <a:ext cx="816572" cy="451989"/>
          </a:xfrm>
          <a:prstGeom prst="rect">
            <a:avLst/>
          </a:prstGeom>
        </p:spPr>
      </p:pic>
      <p:pic>
        <p:nvPicPr>
          <p:cNvPr id="5" name="Picture 4" descr="Edison Digital Health Platform | GE Healthcare Launches New Digital Health  Platform - Digital Health Times | Digital Health News - Digital Health News">
            <a:extLst>
              <a:ext uri="{FF2B5EF4-FFF2-40B4-BE49-F238E27FC236}">
                <a16:creationId xmlns:a16="http://schemas.microsoft.com/office/drawing/2014/main" id="{64051E18-AA5A-92FC-6D70-E9D19C7838B6}"/>
              </a:ext>
            </a:extLst>
          </p:cNvPr>
          <p:cNvPicPr>
            <a:picLocks noChangeAspect="1"/>
          </p:cNvPicPr>
          <p:nvPr/>
        </p:nvPicPr>
        <p:blipFill>
          <a:blip r:embed="rId3"/>
          <a:stretch>
            <a:fillRect/>
          </a:stretch>
        </p:blipFill>
        <p:spPr>
          <a:xfrm>
            <a:off x="263774" y="1637954"/>
            <a:ext cx="537075" cy="823875"/>
          </a:xfrm>
          <a:prstGeom prst="rect">
            <a:avLst/>
          </a:prstGeom>
        </p:spPr>
      </p:pic>
      <p:pic>
        <p:nvPicPr>
          <p:cNvPr id="6" name="Picture 5" descr="FDA Clears Modules of Al-Rad Companion Chest CT From Siemens Healthineers |  MedWrench">
            <a:extLst>
              <a:ext uri="{FF2B5EF4-FFF2-40B4-BE49-F238E27FC236}">
                <a16:creationId xmlns:a16="http://schemas.microsoft.com/office/drawing/2014/main" id="{D0CB31C6-AD87-F734-872D-537014F2C1AC}"/>
              </a:ext>
            </a:extLst>
          </p:cNvPr>
          <p:cNvPicPr>
            <a:picLocks noChangeAspect="1"/>
          </p:cNvPicPr>
          <p:nvPr/>
        </p:nvPicPr>
        <p:blipFill>
          <a:blip r:embed="rId4">
            <a:alphaModFix/>
          </a:blip>
          <a:stretch>
            <a:fillRect/>
          </a:stretch>
        </p:blipFill>
        <p:spPr>
          <a:xfrm>
            <a:off x="125044" y="2817599"/>
            <a:ext cx="816086" cy="451005"/>
          </a:xfrm>
          <a:prstGeom prst="rect">
            <a:avLst/>
          </a:prstGeom>
        </p:spPr>
      </p:pic>
      <p:pic>
        <p:nvPicPr>
          <p:cNvPr id="8" name="Picture 7" descr="Aidoc Case Study">
            <a:extLst>
              <a:ext uri="{FF2B5EF4-FFF2-40B4-BE49-F238E27FC236}">
                <a16:creationId xmlns:a16="http://schemas.microsoft.com/office/drawing/2014/main" id="{30E788A9-4A01-668D-991D-79E20538E721}"/>
              </a:ext>
            </a:extLst>
          </p:cNvPr>
          <p:cNvPicPr>
            <a:picLocks noChangeAspect="1"/>
          </p:cNvPicPr>
          <p:nvPr/>
        </p:nvPicPr>
        <p:blipFill>
          <a:blip r:embed="rId5"/>
          <a:stretch>
            <a:fillRect/>
          </a:stretch>
        </p:blipFill>
        <p:spPr>
          <a:xfrm>
            <a:off x="114299" y="3563541"/>
            <a:ext cx="825105" cy="606030"/>
          </a:xfrm>
          <a:prstGeom prst="rect">
            <a:avLst/>
          </a:prstGeom>
        </p:spPr>
      </p:pic>
    </p:spTree>
    <p:extLst>
      <p:ext uri="{BB962C8B-B14F-4D97-AF65-F5344CB8AC3E}">
        <p14:creationId xmlns:p14="http://schemas.microsoft.com/office/powerpoint/2010/main" val="3530028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8"/>
          <p:cNvSpPr/>
          <p:nvPr/>
        </p:nvSpPr>
        <p:spPr>
          <a:xfrm>
            <a:off x="0" y="2724600"/>
            <a:ext cx="9144000" cy="2418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56" name="Google Shape;156;p28"/>
          <p:cNvSpPr txBox="1">
            <a:spLocks noGrp="1"/>
          </p:cNvSpPr>
          <p:nvPr>
            <p:ph type="title"/>
          </p:nvPr>
        </p:nvSpPr>
        <p:spPr>
          <a:xfrm>
            <a:off x="275665" y="289112"/>
            <a:ext cx="8148335" cy="72861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192031"/>
                </a:solidFill>
              </a:rPr>
              <a:t>Data </a:t>
            </a:r>
            <a:endParaRPr>
              <a:solidFill>
                <a:srgbClr val="192031"/>
              </a:solidFill>
            </a:endParaRPr>
          </a:p>
        </p:txBody>
      </p:sp>
      <p:pic>
        <p:nvPicPr>
          <p:cNvPr id="27" name="Picture 26" descr="A close-up of a brain scan&#10;&#10;Description automatically generated">
            <a:extLst>
              <a:ext uri="{FF2B5EF4-FFF2-40B4-BE49-F238E27FC236}">
                <a16:creationId xmlns:a16="http://schemas.microsoft.com/office/drawing/2014/main" id="{35926625-D33B-0D6F-FE19-6782F41E7280}"/>
              </a:ext>
            </a:extLst>
          </p:cNvPr>
          <p:cNvPicPr>
            <a:picLocks noChangeAspect="1"/>
          </p:cNvPicPr>
          <p:nvPr/>
        </p:nvPicPr>
        <p:blipFill>
          <a:blip r:embed="rId3"/>
          <a:stretch>
            <a:fillRect/>
          </a:stretch>
        </p:blipFill>
        <p:spPr>
          <a:xfrm>
            <a:off x="541244" y="1069041"/>
            <a:ext cx="1502709" cy="1502709"/>
          </a:xfrm>
          <a:prstGeom prst="rect">
            <a:avLst/>
          </a:prstGeom>
        </p:spPr>
      </p:pic>
      <p:pic>
        <p:nvPicPr>
          <p:cNvPr id="29" name="Picture 28" descr="A close-up of a brain scan&#10;&#10;Description automatically generated">
            <a:extLst>
              <a:ext uri="{FF2B5EF4-FFF2-40B4-BE49-F238E27FC236}">
                <a16:creationId xmlns:a16="http://schemas.microsoft.com/office/drawing/2014/main" id="{DB4DD6A6-4DC2-CC45-FA82-83C98D6C551F}"/>
              </a:ext>
            </a:extLst>
          </p:cNvPr>
          <p:cNvPicPr>
            <a:picLocks noChangeAspect="1"/>
          </p:cNvPicPr>
          <p:nvPr/>
        </p:nvPicPr>
        <p:blipFill rotWithShape="1">
          <a:blip r:embed="rId4"/>
          <a:srcRect l="20884" r="20609"/>
          <a:stretch/>
        </p:blipFill>
        <p:spPr>
          <a:xfrm>
            <a:off x="5520456" y="1050298"/>
            <a:ext cx="1671852" cy="1600200"/>
          </a:xfrm>
          <a:prstGeom prst="rect">
            <a:avLst/>
          </a:prstGeom>
        </p:spPr>
      </p:pic>
      <p:pic>
        <p:nvPicPr>
          <p:cNvPr id="31" name="Picture 30" descr="A close-up of a brain scan&#10;&#10;Description automatically generated">
            <a:extLst>
              <a:ext uri="{FF2B5EF4-FFF2-40B4-BE49-F238E27FC236}">
                <a16:creationId xmlns:a16="http://schemas.microsoft.com/office/drawing/2014/main" id="{1E380CE4-6853-EDD1-E098-683FCB623944}"/>
              </a:ext>
            </a:extLst>
          </p:cNvPr>
          <p:cNvPicPr>
            <a:picLocks noChangeAspect="1"/>
          </p:cNvPicPr>
          <p:nvPr/>
        </p:nvPicPr>
        <p:blipFill rotWithShape="1">
          <a:blip r:embed="rId5"/>
          <a:srcRect l="25015" r="24358"/>
          <a:stretch/>
        </p:blipFill>
        <p:spPr>
          <a:xfrm>
            <a:off x="3848668" y="1047975"/>
            <a:ext cx="1385499" cy="1532543"/>
          </a:xfrm>
          <a:prstGeom prst="rect">
            <a:avLst/>
          </a:prstGeom>
        </p:spPr>
      </p:pic>
      <p:pic>
        <p:nvPicPr>
          <p:cNvPr id="33" name="Picture 32" descr="A close-up of a brain&#10;&#10;Description automatically generated">
            <a:extLst>
              <a:ext uri="{FF2B5EF4-FFF2-40B4-BE49-F238E27FC236}">
                <a16:creationId xmlns:a16="http://schemas.microsoft.com/office/drawing/2014/main" id="{517E8E01-1A15-C8B6-256D-1FB37EA9EC3A}"/>
              </a:ext>
            </a:extLst>
          </p:cNvPr>
          <p:cNvPicPr>
            <a:picLocks noChangeAspect="1"/>
          </p:cNvPicPr>
          <p:nvPr/>
        </p:nvPicPr>
        <p:blipFill>
          <a:blip r:embed="rId6"/>
          <a:stretch>
            <a:fillRect/>
          </a:stretch>
        </p:blipFill>
        <p:spPr>
          <a:xfrm>
            <a:off x="2299240" y="1053673"/>
            <a:ext cx="1314150" cy="1526845"/>
          </a:xfrm>
          <a:prstGeom prst="rect">
            <a:avLst/>
          </a:prstGeom>
        </p:spPr>
      </p:pic>
      <p:pic>
        <p:nvPicPr>
          <p:cNvPr id="35" name="Picture 34" descr="A close-up of a brain scan&#10;&#10;Description automatically generated">
            <a:extLst>
              <a:ext uri="{FF2B5EF4-FFF2-40B4-BE49-F238E27FC236}">
                <a16:creationId xmlns:a16="http://schemas.microsoft.com/office/drawing/2014/main" id="{D6F4E114-B0F0-3F2C-2E04-E5C920D98E7F}"/>
              </a:ext>
            </a:extLst>
          </p:cNvPr>
          <p:cNvPicPr>
            <a:picLocks noChangeAspect="1"/>
          </p:cNvPicPr>
          <p:nvPr/>
        </p:nvPicPr>
        <p:blipFill>
          <a:blip r:embed="rId7"/>
          <a:stretch>
            <a:fillRect/>
          </a:stretch>
        </p:blipFill>
        <p:spPr>
          <a:xfrm>
            <a:off x="2277244" y="3118514"/>
            <a:ext cx="1462243" cy="1624715"/>
          </a:xfrm>
          <a:prstGeom prst="rect">
            <a:avLst/>
          </a:prstGeom>
        </p:spPr>
      </p:pic>
      <p:pic>
        <p:nvPicPr>
          <p:cNvPr id="37" name="Picture 36" descr="A close-up of a brain scan&#10;&#10;Description automatically generated">
            <a:extLst>
              <a:ext uri="{FF2B5EF4-FFF2-40B4-BE49-F238E27FC236}">
                <a16:creationId xmlns:a16="http://schemas.microsoft.com/office/drawing/2014/main" id="{40F4B090-A014-22BF-588C-2041E97FA045}"/>
              </a:ext>
            </a:extLst>
          </p:cNvPr>
          <p:cNvPicPr>
            <a:picLocks noChangeAspect="1"/>
          </p:cNvPicPr>
          <p:nvPr/>
        </p:nvPicPr>
        <p:blipFill rotWithShape="1">
          <a:blip r:embed="rId8"/>
          <a:srcRect l="10217" t="10836" r="10177" b="2456"/>
          <a:stretch/>
        </p:blipFill>
        <p:spPr>
          <a:xfrm>
            <a:off x="541244" y="3118514"/>
            <a:ext cx="1528646" cy="1665027"/>
          </a:xfrm>
          <a:prstGeom prst="rect">
            <a:avLst/>
          </a:prstGeom>
        </p:spPr>
      </p:pic>
      <p:pic>
        <p:nvPicPr>
          <p:cNvPr id="39" name="Picture 38" descr="A close-up of a brain scan&#10;&#10;Description automatically generated">
            <a:extLst>
              <a:ext uri="{FF2B5EF4-FFF2-40B4-BE49-F238E27FC236}">
                <a16:creationId xmlns:a16="http://schemas.microsoft.com/office/drawing/2014/main" id="{1C3E6E9F-4928-E61A-DFFA-4B23BEEA814A}"/>
              </a:ext>
            </a:extLst>
          </p:cNvPr>
          <p:cNvPicPr>
            <a:picLocks noChangeAspect="1"/>
          </p:cNvPicPr>
          <p:nvPr/>
        </p:nvPicPr>
        <p:blipFill>
          <a:blip r:embed="rId9"/>
          <a:stretch>
            <a:fillRect/>
          </a:stretch>
        </p:blipFill>
        <p:spPr>
          <a:xfrm>
            <a:off x="3882789" y="3118514"/>
            <a:ext cx="1462243" cy="1637712"/>
          </a:xfrm>
          <a:prstGeom prst="rect">
            <a:avLst/>
          </a:prstGeom>
        </p:spPr>
      </p:pic>
      <p:pic>
        <p:nvPicPr>
          <p:cNvPr id="41" name="Picture 40" descr="A close-up of a brain scan&#10;&#10;Description automatically generated">
            <a:extLst>
              <a:ext uri="{FF2B5EF4-FFF2-40B4-BE49-F238E27FC236}">
                <a16:creationId xmlns:a16="http://schemas.microsoft.com/office/drawing/2014/main" id="{36973EE1-7179-D991-E99F-61A92CDC1558}"/>
              </a:ext>
            </a:extLst>
          </p:cNvPr>
          <p:cNvPicPr>
            <a:picLocks noChangeAspect="1"/>
          </p:cNvPicPr>
          <p:nvPr/>
        </p:nvPicPr>
        <p:blipFill>
          <a:blip r:embed="rId10"/>
          <a:stretch>
            <a:fillRect/>
          </a:stretch>
        </p:blipFill>
        <p:spPr>
          <a:xfrm>
            <a:off x="5520455" y="3118514"/>
            <a:ext cx="1462243" cy="1650180"/>
          </a:xfrm>
          <a:prstGeom prst="rect">
            <a:avLst/>
          </a:prstGeom>
        </p:spPr>
      </p:pic>
      <p:pic>
        <p:nvPicPr>
          <p:cNvPr id="43" name="Picture 42" descr="A close-up of a brain scan&#10;&#10;Description automatically generated">
            <a:extLst>
              <a:ext uri="{FF2B5EF4-FFF2-40B4-BE49-F238E27FC236}">
                <a16:creationId xmlns:a16="http://schemas.microsoft.com/office/drawing/2014/main" id="{88152167-A93A-F013-32EB-D80954020949}"/>
              </a:ext>
            </a:extLst>
          </p:cNvPr>
          <p:cNvPicPr>
            <a:picLocks noChangeAspect="1"/>
          </p:cNvPicPr>
          <p:nvPr/>
        </p:nvPicPr>
        <p:blipFill>
          <a:blip r:embed="rId11"/>
          <a:stretch>
            <a:fillRect/>
          </a:stretch>
        </p:blipFill>
        <p:spPr>
          <a:xfrm>
            <a:off x="7190052" y="3118514"/>
            <a:ext cx="1339799" cy="1622645"/>
          </a:xfrm>
          <a:prstGeom prst="rect">
            <a:avLst/>
          </a:prstGeom>
        </p:spPr>
      </p:pic>
      <p:pic>
        <p:nvPicPr>
          <p:cNvPr id="169" name="Google Shape;169;p28"/>
          <p:cNvPicPr preferRelativeResize="0"/>
          <p:nvPr/>
        </p:nvPicPr>
        <p:blipFill>
          <a:blip r:embed="rId12">
            <a:alphaModFix/>
          </a:blip>
          <a:stretch>
            <a:fillRect/>
          </a:stretch>
        </p:blipFill>
        <p:spPr>
          <a:xfrm>
            <a:off x="7857160" y="100801"/>
            <a:ext cx="1133679" cy="1089666"/>
          </a:xfrm>
          <a:prstGeom prst="rect">
            <a:avLst/>
          </a:prstGeom>
          <a:noFill/>
          <a:ln>
            <a:noFill/>
          </a:ln>
        </p:spPr>
      </p:pic>
      <p:pic>
        <p:nvPicPr>
          <p:cNvPr id="45" name="Picture 44" descr="A close-up of a brain scan&#10;&#10;Description automatically generated">
            <a:extLst>
              <a:ext uri="{FF2B5EF4-FFF2-40B4-BE49-F238E27FC236}">
                <a16:creationId xmlns:a16="http://schemas.microsoft.com/office/drawing/2014/main" id="{EEF40BBF-A7D6-77B7-1D11-F52A37E556D0}"/>
              </a:ext>
            </a:extLst>
          </p:cNvPr>
          <p:cNvPicPr>
            <a:picLocks noChangeAspect="1"/>
          </p:cNvPicPr>
          <p:nvPr/>
        </p:nvPicPr>
        <p:blipFill>
          <a:blip r:embed="rId13"/>
          <a:stretch>
            <a:fillRect/>
          </a:stretch>
        </p:blipFill>
        <p:spPr>
          <a:xfrm>
            <a:off x="7361976" y="1047975"/>
            <a:ext cx="1600200" cy="16002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0"/>
          <p:cNvSpPr txBox="1">
            <a:spLocks noGrp="1"/>
          </p:cNvSpPr>
          <p:nvPr>
            <p:ph type="title"/>
          </p:nvPr>
        </p:nvSpPr>
        <p:spPr>
          <a:xfrm>
            <a:off x="469219" y="445025"/>
            <a:ext cx="4487981"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Clean Data</a:t>
            </a:r>
            <a:endParaRPr/>
          </a:p>
        </p:txBody>
      </p:sp>
      <p:sp>
        <p:nvSpPr>
          <p:cNvPr id="186" name="Google Shape;186;p30"/>
          <p:cNvSpPr txBox="1">
            <a:spLocks noGrp="1"/>
          </p:cNvSpPr>
          <p:nvPr>
            <p:ph type="body" idx="1"/>
          </p:nvPr>
        </p:nvSpPr>
        <p:spPr>
          <a:xfrm>
            <a:off x="582706" y="1065228"/>
            <a:ext cx="8165368" cy="3487917"/>
          </a:xfrm>
          <a:prstGeom prst="rect">
            <a:avLst/>
          </a:prstGeom>
        </p:spPr>
        <p:txBody>
          <a:bodyPr spcFirstLastPara="1" wrap="square" lIns="91425" tIns="91425" rIns="91425" bIns="91425" anchor="t" anchorCtr="0">
            <a:noAutofit/>
          </a:bodyPr>
          <a:lstStyle/>
          <a:p>
            <a:pPr marL="152400" lvl="0" indent="0" algn="l" rtl="0">
              <a:spcBef>
                <a:spcPts val="0"/>
              </a:spcBef>
              <a:spcAft>
                <a:spcPts val="0"/>
              </a:spcAft>
              <a:buClr>
                <a:schemeClr val="dk1"/>
              </a:buClr>
              <a:buSzPts val="1200"/>
              <a:buNone/>
            </a:pPr>
            <a:endParaRPr lang="en">
              <a:solidFill>
                <a:schemeClr val="tx1"/>
              </a:solidFill>
            </a:endParaRPr>
          </a:p>
          <a:p>
            <a:pPr marL="457200" lvl="0" indent="-304800" algn="l" rtl="0">
              <a:spcBef>
                <a:spcPts val="0"/>
              </a:spcBef>
              <a:spcAft>
                <a:spcPts val="0"/>
              </a:spcAft>
              <a:buClr>
                <a:schemeClr val="dk1"/>
              </a:buClr>
              <a:buSzPts val="1200"/>
              <a:buChar char="●"/>
            </a:pPr>
            <a:r>
              <a:rPr lang="en">
                <a:solidFill>
                  <a:schemeClr val="tx1"/>
                </a:solidFill>
              </a:rPr>
              <a:t>Normalization: </a:t>
            </a:r>
            <a:r>
              <a:rPr lang="en-US" b="0" i="0">
                <a:solidFill>
                  <a:schemeClr val="tx1"/>
                </a:solidFill>
                <a:effectLst/>
                <a:highlight>
                  <a:srgbClr val="FFFFFF"/>
                </a:highlight>
                <a:latin typeface="Barlow" pitchFamily="2" charset="77"/>
              </a:rPr>
              <a:t>scaling pixels from 0 - 255 to 0 – 1. </a:t>
            </a:r>
            <a:r>
              <a:rPr lang="en-US">
                <a:solidFill>
                  <a:schemeClr val="tx1"/>
                </a:solidFill>
                <a:highlight>
                  <a:srgbClr val="FFFFFF"/>
                </a:highlight>
                <a:latin typeface="Barlow" pitchFamily="2" charset="77"/>
              </a:rPr>
              <a:t> F</a:t>
            </a:r>
            <a:r>
              <a:rPr lang="en-US" b="0" i="0">
                <a:solidFill>
                  <a:schemeClr val="tx1"/>
                </a:solidFill>
                <a:effectLst/>
                <a:highlight>
                  <a:srgbClr val="FFFFFF"/>
                </a:highlight>
                <a:latin typeface="Barlow" pitchFamily="2" charset="77"/>
              </a:rPr>
              <a:t>or enhancing efficiency</a:t>
            </a:r>
          </a:p>
          <a:p>
            <a:pPr marL="457200" lvl="0" indent="-304800" algn="l" rtl="0">
              <a:spcBef>
                <a:spcPts val="0"/>
              </a:spcBef>
              <a:spcAft>
                <a:spcPts val="0"/>
              </a:spcAft>
              <a:buClr>
                <a:schemeClr val="dk1"/>
              </a:buClr>
              <a:buSzPts val="1200"/>
              <a:buChar char="●"/>
            </a:pPr>
            <a:r>
              <a:rPr lang="en-US">
                <a:solidFill>
                  <a:schemeClr val="tx1"/>
                </a:solidFill>
                <a:highlight>
                  <a:srgbClr val="FFFFFF"/>
                </a:highlight>
                <a:latin typeface="Barlow" pitchFamily="2" charset="77"/>
              </a:rPr>
              <a:t>Labeling images: 0 = No tumor and 1 = Tumor </a:t>
            </a:r>
            <a:endParaRPr lang="en-US">
              <a:solidFill>
                <a:schemeClr val="tx1"/>
              </a:solidFill>
              <a:latin typeface="Barlow" pitchFamily="2" charset="77"/>
            </a:endParaRPr>
          </a:p>
          <a:p>
            <a:pPr marL="457200" lvl="0" indent="-304800" algn="l" rtl="0">
              <a:spcBef>
                <a:spcPts val="0"/>
              </a:spcBef>
              <a:spcAft>
                <a:spcPts val="0"/>
              </a:spcAft>
              <a:buSzPts val="1200"/>
              <a:buChar char="●"/>
            </a:pPr>
            <a:r>
              <a:rPr lang="en-US">
                <a:solidFill>
                  <a:schemeClr val="tx1"/>
                </a:solidFill>
              </a:rPr>
              <a:t>Data Augmentation: To prevent overfitting and improve model generalization by increasing data variability by rating shifting and flipping images. </a:t>
            </a:r>
          </a:p>
          <a:p>
            <a:pPr lvl="1">
              <a:buChar char="●"/>
            </a:pPr>
            <a:r>
              <a:rPr lang="en-US">
                <a:solidFill>
                  <a:schemeClr val="tx1"/>
                </a:solidFill>
              </a:rPr>
              <a:t>Original images 252+ Augmented images 58 = Total images 310</a:t>
            </a:r>
            <a:endParaRPr>
              <a:solidFill>
                <a:schemeClr val="tx1"/>
              </a:solidFill>
            </a:endParaRPr>
          </a:p>
        </p:txBody>
      </p:sp>
      <p:grpSp>
        <p:nvGrpSpPr>
          <p:cNvPr id="188" name="Google Shape;188;p30"/>
          <p:cNvGrpSpPr/>
          <p:nvPr/>
        </p:nvGrpSpPr>
        <p:grpSpPr>
          <a:xfrm>
            <a:off x="7378449" y="63575"/>
            <a:ext cx="1713300" cy="1468650"/>
            <a:chOff x="4646050" y="3629576"/>
            <a:chExt cx="1713300" cy="1468650"/>
          </a:xfrm>
        </p:grpSpPr>
        <p:pic>
          <p:nvPicPr>
            <p:cNvPr id="189" name="Google Shape;189;p30"/>
            <p:cNvPicPr preferRelativeResize="0"/>
            <p:nvPr/>
          </p:nvPicPr>
          <p:blipFill>
            <a:blip r:embed="rId3">
              <a:alphaModFix/>
            </a:blip>
            <a:stretch>
              <a:fillRect/>
            </a:stretch>
          </p:blipFill>
          <p:spPr>
            <a:xfrm flipH="1">
              <a:off x="4646050" y="3732948"/>
              <a:ext cx="1713300" cy="1365278"/>
            </a:xfrm>
            <a:prstGeom prst="rect">
              <a:avLst/>
            </a:prstGeom>
            <a:noFill/>
            <a:ln>
              <a:noFill/>
            </a:ln>
          </p:spPr>
        </p:pic>
        <p:sp>
          <p:nvSpPr>
            <p:cNvPr id="190" name="Google Shape;190;p30"/>
            <p:cNvSpPr/>
            <p:nvPr/>
          </p:nvSpPr>
          <p:spPr>
            <a:xfrm rot="371848">
              <a:off x="4842656" y="3658000"/>
              <a:ext cx="558564" cy="587552"/>
            </a:xfrm>
            <a:prstGeom prst="star10">
              <a:avLst>
                <a:gd name="adj" fmla="val 17537"/>
                <a:gd name="hf" fmla="val 105146"/>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pic>
        <p:nvPicPr>
          <p:cNvPr id="7" name="Picture 6" descr="A diagram of a number of patients with mri&#10;&#10;Description automatically generated">
            <a:extLst>
              <a:ext uri="{FF2B5EF4-FFF2-40B4-BE49-F238E27FC236}">
                <a16:creationId xmlns:a16="http://schemas.microsoft.com/office/drawing/2014/main" id="{3BA55F11-C65A-56B1-23D5-A583EAB64EDB}"/>
              </a:ext>
            </a:extLst>
          </p:cNvPr>
          <p:cNvPicPr>
            <a:picLocks noChangeAspect="1"/>
          </p:cNvPicPr>
          <p:nvPr/>
        </p:nvPicPr>
        <p:blipFill>
          <a:blip r:embed="rId4"/>
          <a:stretch>
            <a:fillRect/>
          </a:stretch>
        </p:blipFill>
        <p:spPr>
          <a:xfrm>
            <a:off x="469218" y="2383596"/>
            <a:ext cx="3434871" cy="2732006"/>
          </a:xfrm>
          <a:prstGeom prst="rect">
            <a:avLst/>
          </a:prstGeom>
        </p:spPr>
      </p:pic>
      <p:pic>
        <p:nvPicPr>
          <p:cNvPr id="9" name="Picture 8" descr="A diagram of a distribution of brain mri images&#10;&#10;Description automatically generated">
            <a:extLst>
              <a:ext uri="{FF2B5EF4-FFF2-40B4-BE49-F238E27FC236}">
                <a16:creationId xmlns:a16="http://schemas.microsoft.com/office/drawing/2014/main" id="{08B24DF0-40E9-5640-5620-584B56BBAC60}"/>
              </a:ext>
            </a:extLst>
          </p:cNvPr>
          <p:cNvPicPr>
            <a:picLocks noChangeAspect="1"/>
          </p:cNvPicPr>
          <p:nvPr/>
        </p:nvPicPr>
        <p:blipFill>
          <a:blip r:embed="rId5"/>
          <a:stretch>
            <a:fillRect/>
          </a:stretch>
        </p:blipFill>
        <p:spPr>
          <a:xfrm>
            <a:off x="4886646" y="2470421"/>
            <a:ext cx="3434871" cy="263812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15D4C-D6FC-B9F3-FE16-303B34FF94CE}"/>
              </a:ext>
            </a:extLst>
          </p:cNvPr>
          <p:cNvSpPr>
            <a:spLocks noGrp="1"/>
          </p:cNvSpPr>
          <p:nvPr>
            <p:ph type="title"/>
          </p:nvPr>
        </p:nvSpPr>
        <p:spPr/>
        <p:txBody>
          <a:bodyPr/>
          <a:lstStyle/>
          <a:p>
            <a:r>
              <a:rPr lang="en-US">
                <a:latin typeface="Barlow"/>
              </a:rPr>
              <a:t>Why Use Convolutional Neural Networks?</a:t>
            </a:r>
          </a:p>
        </p:txBody>
      </p:sp>
      <p:sp>
        <p:nvSpPr>
          <p:cNvPr id="3" name="Text Placeholder 2">
            <a:extLst>
              <a:ext uri="{FF2B5EF4-FFF2-40B4-BE49-F238E27FC236}">
                <a16:creationId xmlns:a16="http://schemas.microsoft.com/office/drawing/2014/main" id="{A2C8C21E-EF0A-A0EE-483E-FF356E53D72A}"/>
              </a:ext>
            </a:extLst>
          </p:cNvPr>
          <p:cNvSpPr>
            <a:spLocks noGrp="1"/>
          </p:cNvSpPr>
          <p:nvPr>
            <p:ph type="body" idx="1"/>
          </p:nvPr>
        </p:nvSpPr>
        <p:spPr/>
        <p:txBody>
          <a:bodyPr/>
          <a:lstStyle/>
          <a:p>
            <a:pPr marL="139700" indent="0" algn="ctr">
              <a:buNone/>
            </a:pPr>
            <a:endParaRPr lang="en-US" b="1"/>
          </a:p>
          <a:p>
            <a:r>
              <a:rPr lang="en-US" b="1"/>
              <a:t>Feature Learning: </a:t>
            </a:r>
            <a:r>
              <a:rPr lang="en-US">
                <a:solidFill>
                  <a:srgbClr val="0D0D0D"/>
                </a:solidFill>
              </a:rPr>
              <a:t>CNNs automatically detect and learn the most important features in the images without needing specific instructions on what to look for. This Very unique in medical imaging where subtle variations in tissue appearance can be seen in different types of pathology </a:t>
            </a:r>
          </a:p>
          <a:p>
            <a:endParaRPr lang="en-US">
              <a:solidFill>
                <a:srgbClr val="0D0D0D"/>
              </a:solidFill>
            </a:endParaRPr>
          </a:p>
          <a:p>
            <a:r>
              <a:rPr lang="en-US" b="1">
                <a:solidFill>
                  <a:srgbClr val="0D0D0D"/>
                </a:solidFill>
              </a:rPr>
              <a:t>Layered Processing</a:t>
            </a:r>
            <a:r>
              <a:rPr lang="en-US">
                <a:solidFill>
                  <a:srgbClr val="0D0D0D"/>
                </a:solidFill>
              </a:rPr>
              <a:t>: Images are processed through multiple layers where each layer focuses on learning increased complex features. </a:t>
            </a:r>
            <a:r>
              <a:rPr lang="en-US" err="1">
                <a:solidFill>
                  <a:srgbClr val="0D0D0D"/>
                </a:solidFill>
              </a:rPr>
              <a:t>Eg.</a:t>
            </a:r>
            <a:r>
              <a:rPr lang="en-US">
                <a:solidFill>
                  <a:srgbClr val="0D0D0D"/>
                </a:solidFill>
              </a:rPr>
              <a:t> Initial layers detect edges and​ basic shapes. Deeper layers are able to identify more complex structures like tumors or lesions.</a:t>
            </a:r>
          </a:p>
          <a:p>
            <a:endParaRPr lang="en-US">
              <a:solidFill>
                <a:srgbClr val="0D0D0D"/>
              </a:solidFill>
              <a:cs typeface="Arial"/>
            </a:endParaRPr>
          </a:p>
          <a:p>
            <a:r>
              <a:rPr lang="en-US" b="1">
                <a:solidFill>
                  <a:srgbClr val="0D0D0D"/>
                </a:solidFill>
              </a:rPr>
              <a:t>Segments and classifications:</a:t>
            </a:r>
            <a:r>
              <a:rPr lang="en-US">
                <a:solidFill>
                  <a:srgbClr val="0D0D0D"/>
                </a:solidFill>
              </a:rPr>
              <a:t> CNNs can be used not only to  detect the presence of a tumor but also the segment of the tumor. </a:t>
            </a:r>
          </a:p>
          <a:p>
            <a:endParaRPr lang="en-US">
              <a:solidFill>
                <a:srgbClr val="0D0D0D"/>
              </a:solidFill>
            </a:endParaRPr>
          </a:p>
          <a:p>
            <a:r>
              <a:rPr lang="en-US" b="1">
                <a:solidFill>
                  <a:srgbClr val="0D0D0D"/>
                </a:solidFill>
                <a:cs typeface="Arial"/>
              </a:rPr>
              <a:t>Transfer Learning</a:t>
            </a:r>
            <a:r>
              <a:rPr lang="en-US">
                <a:solidFill>
                  <a:srgbClr val="0D0D0D"/>
                </a:solidFill>
                <a:cs typeface="Arial"/>
              </a:rPr>
              <a:t>: Many medical imaging AI tools have pre-trained CNN models that are trained on large datasets and then fine-tuned on specific medical imaging datasets. This helps in achieving high accuracy even with smaller datasets.</a:t>
            </a:r>
            <a:r>
              <a:rPr lang="en-US">
                <a:solidFill>
                  <a:srgbClr val="0D0D0D"/>
                </a:solidFill>
                <a:latin typeface="Arial"/>
                <a:cs typeface="Arial"/>
              </a:rPr>
              <a:t> </a:t>
            </a:r>
            <a:endParaRPr lang="en-US">
              <a:solidFill>
                <a:srgbClr val="333333"/>
              </a:solidFill>
              <a:latin typeface="Arial"/>
              <a:cs typeface="Arial"/>
            </a:endParaRPr>
          </a:p>
          <a:p>
            <a:endParaRPr lang="en-US">
              <a:solidFill>
                <a:srgbClr val="333333"/>
              </a:solidFill>
              <a:latin typeface="Arial"/>
              <a:cs typeface="Arial"/>
            </a:endParaRPr>
          </a:p>
          <a:p>
            <a:endParaRPr lang="en-US">
              <a:solidFill>
                <a:srgbClr val="0D0D0D"/>
              </a:solidFill>
            </a:endParaRPr>
          </a:p>
        </p:txBody>
      </p:sp>
      <p:pic>
        <p:nvPicPr>
          <p:cNvPr id="5" name="Google Shape;214;p32" descr="A pink brain with red veins&#10;&#10;Description automatically generated">
            <a:extLst>
              <a:ext uri="{FF2B5EF4-FFF2-40B4-BE49-F238E27FC236}">
                <a16:creationId xmlns:a16="http://schemas.microsoft.com/office/drawing/2014/main" id="{BFF21699-2EE4-9768-98A4-B010F2457FB6}"/>
              </a:ext>
            </a:extLst>
          </p:cNvPr>
          <p:cNvPicPr preferRelativeResize="0"/>
          <p:nvPr/>
        </p:nvPicPr>
        <p:blipFill>
          <a:blip r:embed="rId2">
            <a:alphaModFix/>
          </a:blip>
          <a:stretch>
            <a:fillRect/>
          </a:stretch>
        </p:blipFill>
        <p:spPr>
          <a:xfrm>
            <a:off x="-71625" y="3512450"/>
            <a:ext cx="1577231" cy="1457875"/>
          </a:xfrm>
          <a:prstGeom prst="rect">
            <a:avLst/>
          </a:prstGeom>
          <a:noFill/>
          <a:ln>
            <a:noFill/>
          </a:ln>
        </p:spPr>
      </p:pic>
    </p:spTree>
    <p:extLst>
      <p:ext uri="{BB962C8B-B14F-4D97-AF65-F5344CB8AC3E}">
        <p14:creationId xmlns:p14="http://schemas.microsoft.com/office/powerpoint/2010/main" val="2592332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CNN for Classification</a:t>
            </a:r>
            <a:endParaRPr/>
          </a:p>
        </p:txBody>
      </p:sp>
      <p:pic>
        <p:nvPicPr>
          <p:cNvPr id="150" name="Google Shape;150;p27"/>
          <p:cNvPicPr preferRelativeResize="0"/>
          <p:nvPr/>
        </p:nvPicPr>
        <p:blipFill>
          <a:blip r:embed="rId3">
            <a:alphaModFix/>
          </a:blip>
          <a:stretch>
            <a:fillRect/>
          </a:stretch>
        </p:blipFill>
        <p:spPr>
          <a:xfrm>
            <a:off x="7118925" y="3732948"/>
            <a:ext cx="1713300" cy="1365278"/>
          </a:xfrm>
          <a:prstGeom prst="rect">
            <a:avLst/>
          </a:prstGeom>
          <a:noFill/>
          <a:ln>
            <a:noFill/>
          </a:ln>
        </p:spPr>
      </p:pic>
      <p:pic>
        <p:nvPicPr>
          <p:cNvPr id="3" name="Picture 2" descr="A screenshot of a computer&#10;&#10;Description automatically generated">
            <a:extLst>
              <a:ext uri="{FF2B5EF4-FFF2-40B4-BE49-F238E27FC236}">
                <a16:creationId xmlns:a16="http://schemas.microsoft.com/office/drawing/2014/main" id="{9738B997-C8D0-7EF3-6E5E-360631CE1343}"/>
              </a:ext>
            </a:extLst>
          </p:cNvPr>
          <p:cNvPicPr>
            <a:picLocks noChangeAspect="1"/>
          </p:cNvPicPr>
          <p:nvPr/>
        </p:nvPicPr>
        <p:blipFill>
          <a:blip r:embed="rId4"/>
          <a:stretch>
            <a:fillRect/>
          </a:stretch>
        </p:blipFill>
        <p:spPr>
          <a:xfrm>
            <a:off x="849356" y="1444892"/>
            <a:ext cx="5166137" cy="3175201"/>
          </a:xfrm>
          <a:prstGeom prst="rect">
            <a:avLst/>
          </a:prstGeom>
        </p:spPr>
      </p:pic>
      <p:sp>
        <p:nvSpPr>
          <p:cNvPr id="4" name="Google Shape;186;p30">
            <a:extLst>
              <a:ext uri="{FF2B5EF4-FFF2-40B4-BE49-F238E27FC236}">
                <a16:creationId xmlns:a16="http://schemas.microsoft.com/office/drawing/2014/main" id="{95B38342-5D04-BC76-9702-7E869B8F1158}"/>
              </a:ext>
            </a:extLst>
          </p:cNvPr>
          <p:cNvSpPr txBox="1">
            <a:spLocks/>
          </p:cNvSpPr>
          <p:nvPr/>
        </p:nvSpPr>
        <p:spPr>
          <a:xfrm>
            <a:off x="582706" y="1065229"/>
            <a:ext cx="8165368" cy="136527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400">
              <a:buClr>
                <a:schemeClr val="dk1"/>
              </a:buClr>
              <a:buSzPts val="1200"/>
            </a:pPr>
            <a:r>
              <a:rPr lang="en-US" sz="1200" b="0" i="0">
                <a:effectLst/>
                <a:highlight>
                  <a:srgbClr val="FFFFFF"/>
                </a:highlight>
                <a:latin typeface="Barlow"/>
              </a:rPr>
              <a:t>To improve the model's loss, I implemented L2 regularization, </a:t>
            </a:r>
            <a:r>
              <a:rPr lang="en-US" sz="1200">
                <a:highlight>
                  <a:srgbClr val="FFFFFF"/>
                </a:highlight>
                <a:latin typeface="Barlow"/>
              </a:rPr>
              <a:t>added the</a:t>
            </a:r>
            <a:r>
              <a:rPr lang="en-US" sz="1200" b="0" i="0">
                <a:effectLst/>
                <a:highlight>
                  <a:srgbClr val="FFFFFF"/>
                </a:highlight>
                <a:latin typeface="Barlow"/>
              </a:rPr>
              <a:t> dropout rate, and removed Conv2D layers.</a:t>
            </a:r>
            <a:endParaRPr lang="en-US" sz="1200">
              <a:solidFill>
                <a:schemeClr val="tx1"/>
              </a:solidFill>
              <a:latin typeface="Barlow"/>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Google Shape;196;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Evaluation</a:t>
            </a:r>
            <a:endParaRPr/>
          </a:p>
        </p:txBody>
      </p:sp>
      <p:pic>
        <p:nvPicPr>
          <p:cNvPr id="200" name="Google Shape;200;p31"/>
          <p:cNvPicPr preferRelativeResize="0"/>
          <p:nvPr/>
        </p:nvPicPr>
        <p:blipFill>
          <a:blip r:embed="rId3">
            <a:alphaModFix/>
          </a:blip>
          <a:stretch>
            <a:fillRect/>
          </a:stretch>
        </p:blipFill>
        <p:spPr>
          <a:xfrm>
            <a:off x="7118925" y="3732948"/>
            <a:ext cx="1713300" cy="1365278"/>
          </a:xfrm>
          <a:prstGeom prst="rect">
            <a:avLst/>
          </a:prstGeom>
          <a:noFill/>
          <a:ln>
            <a:noFill/>
          </a:ln>
        </p:spPr>
      </p:pic>
      <p:pic>
        <p:nvPicPr>
          <p:cNvPr id="11" name="Picture 10" descr="A graph of a graph showing the results of a performance&#10;&#10;Description automatically generated with medium confidence">
            <a:extLst>
              <a:ext uri="{FF2B5EF4-FFF2-40B4-BE49-F238E27FC236}">
                <a16:creationId xmlns:a16="http://schemas.microsoft.com/office/drawing/2014/main" id="{C6C0167A-99A7-7476-303B-BFDE53244F8C}"/>
              </a:ext>
            </a:extLst>
          </p:cNvPr>
          <p:cNvPicPr>
            <a:picLocks noChangeAspect="1"/>
          </p:cNvPicPr>
          <p:nvPr/>
        </p:nvPicPr>
        <p:blipFill>
          <a:blip r:embed="rId4"/>
          <a:stretch>
            <a:fillRect/>
          </a:stretch>
        </p:blipFill>
        <p:spPr>
          <a:xfrm>
            <a:off x="461774" y="1017725"/>
            <a:ext cx="5463897" cy="3657758"/>
          </a:xfrm>
          <a:prstGeom prst="rect">
            <a:avLst/>
          </a:prstGeom>
        </p:spPr>
      </p:pic>
      <p:sp>
        <p:nvSpPr>
          <p:cNvPr id="12" name="TextBox 11">
            <a:extLst>
              <a:ext uri="{FF2B5EF4-FFF2-40B4-BE49-F238E27FC236}">
                <a16:creationId xmlns:a16="http://schemas.microsoft.com/office/drawing/2014/main" id="{A4F775F2-EA93-A26C-8BE9-42DFDAB565B4}"/>
              </a:ext>
            </a:extLst>
          </p:cNvPr>
          <p:cNvSpPr txBox="1"/>
          <p:nvPr/>
        </p:nvSpPr>
        <p:spPr>
          <a:xfrm>
            <a:off x="5692588" y="1436536"/>
            <a:ext cx="1037224" cy="307777"/>
          </a:xfrm>
          <a:prstGeom prst="rect">
            <a:avLst/>
          </a:prstGeom>
          <a:noFill/>
        </p:spPr>
        <p:txBody>
          <a:bodyPr wrap="square" rtlCol="0">
            <a:spAutoFit/>
          </a:bodyPr>
          <a:lstStyle/>
          <a:p>
            <a:r>
              <a:rPr lang="en-US"/>
              <a:t>0.94</a:t>
            </a:r>
          </a:p>
        </p:txBody>
      </p:sp>
      <p:sp>
        <p:nvSpPr>
          <p:cNvPr id="13" name="TextBox 12">
            <a:extLst>
              <a:ext uri="{FF2B5EF4-FFF2-40B4-BE49-F238E27FC236}">
                <a16:creationId xmlns:a16="http://schemas.microsoft.com/office/drawing/2014/main" id="{209DEE75-6175-B26E-BA4D-C36AEB5DDEA0}"/>
              </a:ext>
            </a:extLst>
          </p:cNvPr>
          <p:cNvSpPr txBox="1"/>
          <p:nvPr/>
        </p:nvSpPr>
        <p:spPr>
          <a:xfrm>
            <a:off x="5809130" y="4107810"/>
            <a:ext cx="1037224" cy="307777"/>
          </a:xfrm>
          <a:prstGeom prst="rect">
            <a:avLst/>
          </a:prstGeom>
          <a:noFill/>
        </p:spPr>
        <p:txBody>
          <a:bodyPr wrap="square" rtlCol="0">
            <a:spAutoFit/>
          </a:bodyPr>
          <a:lstStyle/>
          <a:p>
            <a:r>
              <a:rPr lang="en-US"/>
              <a:t>0.29</a:t>
            </a:r>
          </a:p>
        </p:txBody>
      </p:sp>
      <p:sp>
        <p:nvSpPr>
          <p:cNvPr id="14" name="TextBox 13">
            <a:extLst>
              <a:ext uri="{FF2B5EF4-FFF2-40B4-BE49-F238E27FC236}">
                <a16:creationId xmlns:a16="http://schemas.microsoft.com/office/drawing/2014/main" id="{064CCF0B-0B1F-6285-C8F3-DFD725359225}"/>
              </a:ext>
            </a:extLst>
          </p:cNvPr>
          <p:cNvSpPr txBox="1"/>
          <p:nvPr/>
        </p:nvSpPr>
        <p:spPr>
          <a:xfrm>
            <a:off x="5692588" y="1744313"/>
            <a:ext cx="1037224" cy="307777"/>
          </a:xfrm>
          <a:prstGeom prst="rect">
            <a:avLst/>
          </a:prstGeom>
          <a:noFill/>
        </p:spPr>
        <p:txBody>
          <a:bodyPr wrap="square" rtlCol="0">
            <a:spAutoFit/>
          </a:bodyPr>
          <a:lstStyle/>
          <a:p>
            <a:r>
              <a:rPr lang="en-US"/>
              <a:t>0.87</a:t>
            </a:r>
          </a:p>
        </p:txBody>
      </p:sp>
      <p:sp>
        <p:nvSpPr>
          <p:cNvPr id="15" name="TextBox 14">
            <a:extLst>
              <a:ext uri="{FF2B5EF4-FFF2-40B4-BE49-F238E27FC236}">
                <a16:creationId xmlns:a16="http://schemas.microsoft.com/office/drawing/2014/main" id="{3782182B-DCB7-61B7-E05E-2BBA313DB26A}"/>
              </a:ext>
            </a:extLst>
          </p:cNvPr>
          <p:cNvSpPr txBox="1"/>
          <p:nvPr/>
        </p:nvSpPr>
        <p:spPr>
          <a:xfrm>
            <a:off x="5692588" y="2739931"/>
            <a:ext cx="1037224" cy="307777"/>
          </a:xfrm>
          <a:prstGeom prst="rect">
            <a:avLst/>
          </a:prstGeom>
          <a:noFill/>
        </p:spPr>
        <p:txBody>
          <a:bodyPr wrap="square" rtlCol="0">
            <a:spAutoFit/>
          </a:bodyPr>
          <a:lstStyle/>
          <a:p>
            <a:r>
              <a:rPr lang="en-US"/>
              <a:t>0.64</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Google Shape;196;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Evaluation</a:t>
            </a:r>
            <a:endParaRPr/>
          </a:p>
        </p:txBody>
      </p:sp>
      <p:pic>
        <p:nvPicPr>
          <p:cNvPr id="200" name="Google Shape;200;p31"/>
          <p:cNvPicPr preferRelativeResize="0"/>
          <p:nvPr/>
        </p:nvPicPr>
        <p:blipFill>
          <a:blip r:embed="rId3">
            <a:alphaModFix/>
          </a:blip>
          <a:stretch>
            <a:fillRect/>
          </a:stretch>
        </p:blipFill>
        <p:spPr>
          <a:xfrm>
            <a:off x="7118925" y="3732948"/>
            <a:ext cx="1713300" cy="1365278"/>
          </a:xfrm>
          <a:prstGeom prst="rect">
            <a:avLst/>
          </a:prstGeom>
          <a:noFill/>
          <a:ln>
            <a:noFill/>
          </a:ln>
        </p:spPr>
      </p:pic>
      <p:pic>
        <p:nvPicPr>
          <p:cNvPr id="3" name="Picture 2" descr="A diagram of a confusion matrix&#10;&#10;Description automatically generated">
            <a:extLst>
              <a:ext uri="{FF2B5EF4-FFF2-40B4-BE49-F238E27FC236}">
                <a16:creationId xmlns:a16="http://schemas.microsoft.com/office/drawing/2014/main" id="{E782304C-B077-D9B8-2502-C8FCCBED8B8B}"/>
              </a:ext>
            </a:extLst>
          </p:cNvPr>
          <p:cNvPicPr>
            <a:picLocks noChangeAspect="1"/>
          </p:cNvPicPr>
          <p:nvPr/>
        </p:nvPicPr>
        <p:blipFill>
          <a:blip r:embed="rId4"/>
          <a:stretch>
            <a:fillRect/>
          </a:stretch>
        </p:blipFill>
        <p:spPr>
          <a:xfrm>
            <a:off x="2341938" y="1154379"/>
            <a:ext cx="4529077" cy="3732869"/>
          </a:xfrm>
          <a:prstGeom prst="rect">
            <a:avLst/>
          </a:prstGeom>
        </p:spPr>
      </p:pic>
    </p:spTree>
    <p:extLst>
      <p:ext uri="{BB962C8B-B14F-4D97-AF65-F5344CB8AC3E}">
        <p14:creationId xmlns:p14="http://schemas.microsoft.com/office/powerpoint/2010/main" val="2709335929"/>
      </p:ext>
    </p:extLst>
  </p:cSld>
  <p:clrMapOvr>
    <a:masterClrMapping/>
  </p:clrMapOvr>
</p:sld>
</file>

<file path=ppt/theme/theme1.xml><?xml version="1.0" encoding="utf-8"?>
<a:theme xmlns:a="http://schemas.openxmlformats.org/drawingml/2006/main" name="Cerebrovascular Accident Recovery Breakthrough by Slidesgo">
  <a:themeElements>
    <a:clrScheme name="Simple Light">
      <a:dk1>
        <a:srgbClr val="333333"/>
      </a:dk1>
      <a:lt1>
        <a:srgbClr val="FFFFFF"/>
      </a:lt1>
      <a:dk2>
        <a:srgbClr val="49557B"/>
      </a:dk2>
      <a:lt2>
        <a:srgbClr val="7F8BAE"/>
      </a:lt2>
      <a:accent1>
        <a:srgbClr val="D2E0EC"/>
      </a:accent1>
      <a:accent2>
        <a:srgbClr val="DBD2A4"/>
      </a:accent2>
      <a:accent3>
        <a:srgbClr val="EE6067"/>
      </a:accent3>
      <a:accent4>
        <a:srgbClr val="EF9E9E"/>
      </a:accent4>
      <a:accent5>
        <a:srgbClr val="F8CCCA"/>
      </a:accent5>
      <a:accent6>
        <a:srgbClr val="FFCACA"/>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b7f4c9a-c3ff-421c-88ef-c070f19f050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9BE352513643B4CBE3547E527684078" ma:contentTypeVersion="16" ma:contentTypeDescription="Create a new document." ma:contentTypeScope="" ma:versionID="4142d57ed408a57160569d5c2214041d">
  <xsd:schema xmlns:xsd="http://www.w3.org/2001/XMLSchema" xmlns:xs="http://www.w3.org/2001/XMLSchema" xmlns:p="http://schemas.microsoft.com/office/2006/metadata/properties" xmlns:ns3="9b7f4c9a-c3ff-421c-88ef-c070f19f050c" xmlns:ns4="9c59c515-64c8-4f1f-bf49-d670a229a3d0" targetNamespace="http://schemas.microsoft.com/office/2006/metadata/properties" ma:root="true" ma:fieldsID="5750498fbaa7888f2412614b6b1729e2" ns3:_="" ns4:_="">
    <xsd:import namespace="9b7f4c9a-c3ff-421c-88ef-c070f19f050c"/>
    <xsd:import namespace="9c59c515-64c8-4f1f-bf49-d670a229a3d0"/>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_activity" minOccurs="0"/>
                <xsd:element ref="ns3:MediaServiceObjectDetectorVersions" minOccurs="0"/>
                <xsd:element ref="ns3:MediaServiceSearchPropertie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b7f4c9a-c3ff-421c-88ef-c070f19f050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_activity" ma:index="20" nillable="true" ma:displayName="_activity" ma:hidden="true" ma:internalName="_activity">
      <xsd:simpleType>
        <xsd:restriction base="dms:Not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SystemTags" ma:index="23"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c59c515-64c8-4f1f-bf49-d670a229a3d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A7CEEE3-95C2-4B60-970C-E51A0C2A8498}">
  <ds:schemaRefs>
    <ds:schemaRef ds:uri="http://schemas.microsoft.com/sharepoint/v3/contenttype/forms"/>
  </ds:schemaRefs>
</ds:datastoreItem>
</file>

<file path=customXml/itemProps2.xml><?xml version="1.0" encoding="utf-8"?>
<ds:datastoreItem xmlns:ds="http://schemas.openxmlformats.org/officeDocument/2006/customXml" ds:itemID="{1F514A05-4E84-4996-B7DF-6BDABA6500DE}">
  <ds:schemaRefs>
    <ds:schemaRef ds:uri="9b7f4c9a-c3ff-421c-88ef-c070f19f050c"/>
    <ds:schemaRef ds:uri="9c59c515-64c8-4f1f-bf49-d670a229a3d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249E983A-B350-4BC3-97F1-17549E017554}">
  <ds:schemaRefs>
    <ds:schemaRef ds:uri="9b7f4c9a-c3ff-421c-88ef-c070f19f050c"/>
    <ds:schemaRef ds:uri="9c59c515-64c8-4f1f-bf49-d670a229a3d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14</Slides>
  <Notes>11</Notes>
  <HiddenSlides>0</HiddenSlides>
  <ScaleCrop>false</ScaleCrop>
  <HeadingPairs>
    <vt:vector size="4" baseType="variant">
      <vt:variant>
        <vt:lpstr>Theme</vt:lpstr>
      </vt:variant>
      <vt:variant>
        <vt:i4>2</vt:i4>
      </vt:variant>
      <vt:variant>
        <vt:lpstr>Slide Titles</vt:lpstr>
      </vt:variant>
      <vt:variant>
        <vt:i4>14</vt:i4>
      </vt:variant>
    </vt:vector>
  </HeadingPairs>
  <TitlesOfParts>
    <vt:vector size="16" baseType="lpstr">
      <vt:lpstr>Cerebrovascular Accident Recovery Breakthrough by Slidesgo</vt:lpstr>
      <vt:lpstr>Slidesgo Final Pages</vt:lpstr>
      <vt:lpstr>Brain  Tumor Classification</vt:lpstr>
      <vt:lpstr>Introduction</vt:lpstr>
      <vt:lpstr>        </vt:lpstr>
      <vt:lpstr>Data </vt:lpstr>
      <vt:lpstr>Clean Data</vt:lpstr>
      <vt:lpstr>Why Use Convolutional Neural Networks?</vt:lpstr>
      <vt:lpstr>CNN for Classification</vt:lpstr>
      <vt:lpstr>Evaluation</vt:lpstr>
      <vt:lpstr>Evaluation</vt:lpstr>
      <vt:lpstr>Evaluation</vt:lpstr>
      <vt:lpstr>Evaluation</vt:lpstr>
      <vt:lpstr>Conclusion </vt:lpstr>
      <vt:lpstr>PowerPoint Presentation</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Brain  Tumor Classification</dc:title>
  <cp:revision>3</cp:revision>
  <dcterms:modified xsi:type="dcterms:W3CDTF">2024-05-07T04:53:02Z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0x01010019BE352513643B4CBE3547E527684078</vt:lpwstr>
  </property>
</Properties>
</file>